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media/image30.jpg" ContentType="image/pn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60" r:id="rId3"/>
    <p:sldId id="287" r:id="rId4"/>
    <p:sldId id="297" r:id="rId5"/>
    <p:sldId id="296" r:id="rId6"/>
    <p:sldId id="292" r:id="rId7"/>
    <p:sldId id="293" r:id="rId8"/>
    <p:sldId id="298" r:id="rId9"/>
    <p:sldId id="289" r:id="rId10"/>
    <p:sldId id="364" r:id="rId11"/>
    <p:sldId id="300" r:id="rId12"/>
    <p:sldId id="303" r:id="rId13"/>
    <p:sldId id="305" r:id="rId14"/>
    <p:sldId id="306" r:id="rId15"/>
    <p:sldId id="308" r:id="rId16"/>
    <p:sldId id="317" r:id="rId17"/>
    <p:sldId id="301" r:id="rId18"/>
    <p:sldId id="318" r:id="rId19"/>
    <p:sldId id="323" r:id="rId20"/>
    <p:sldId id="322" r:id="rId21"/>
    <p:sldId id="309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345" r:id="rId30"/>
    <p:sldId id="312" r:id="rId31"/>
    <p:sldId id="294" r:id="rId32"/>
    <p:sldId id="314" r:id="rId33"/>
    <p:sldId id="316" r:id="rId34"/>
    <p:sldId id="315" r:id="rId35"/>
    <p:sldId id="302" r:id="rId36"/>
    <p:sldId id="331" r:id="rId37"/>
    <p:sldId id="295" r:id="rId38"/>
    <p:sldId id="259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53" r:id="rId47"/>
    <p:sldId id="354" r:id="rId48"/>
    <p:sldId id="355" r:id="rId49"/>
    <p:sldId id="356" r:id="rId50"/>
    <p:sldId id="319" r:id="rId5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8E8"/>
    <a:srgbClr val="4F81BD"/>
    <a:srgbClr val="FFF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961" autoAdjust="0"/>
  </p:normalViewPr>
  <p:slideViewPr>
    <p:cSldViewPr>
      <p:cViewPr varScale="1">
        <p:scale>
          <a:sx n="96" d="100"/>
          <a:sy n="96" d="100"/>
        </p:scale>
        <p:origin x="2028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28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993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485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267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880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125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354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35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056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348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535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113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877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035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953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769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08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623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317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648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94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339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6804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839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0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207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1783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9020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3504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34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358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393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2075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0210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6837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459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3698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4737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4919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595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802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007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388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97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531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1216" y="908720"/>
            <a:ext cx="4906888" cy="720080"/>
          </a:xfrm>
        </p:spPr>
        <p:txBody>
          <a:bodyPr>
            <a:noAutofit/>
          </a:bodyPr>
          <a:lstStyle>
            <a:lvl1pPr algn="l"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780928"/>
            <a:ext cx="8229600" cy="334523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779912" y="6562936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3E35A05-2424-41D6-91A8-B6A967A55740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‹#›</a:t>
            </a:fld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/ 38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9974"/>
            <a:ext cx="86409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1457926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FACE-LIGHT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1800" y="592242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국가암호공모전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FACE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47628"/>
            <a:ext cx="8496944" cy="5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01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FACE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15" y="1538018"/>
            <a:ext cx="6074669" cy="4699294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95536" y="583990"/>
            <a:ext cx="4906888" cy="720080"/>
          </a:xfrm>
        </p:spPr>
        <p:txBody>
          <a:bodyPr/>
          <a:lstStyle/>
          <a:p>
            <a:r>
              <a:rPr lang="en-US" altLang="ko-KR" dirty="0"/>
              <a:t>Structure </a:t>
            </a:r>
            <a:r>
              <a:rPr lang="en-US" altLang="ko-KR" sz="2400" dirty="0"/>
              <a:t>(Round 0)</a:t>
            </a:r>
            <a:endParaRPr lang="ko-KR" altLang="en-US" sz="2400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395536" y="1988840"/>
            <a:ext cx="2952328" cy="4551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pc="-100" dirty="0"/>
              <a:t>전체 데이터 중</a:t>
            </a:r>
            <a:br>
              <a:rPr lang="en-US" altLang="ko-KR" sz="2000" spc="-100" dirty="0"/>
            </a:br>
            <a:r>
              <a:rPr lang="ko-KR" altLang="en-US" sz="2000" spc="-100" dirty="0"/>
              <a:t>마지막 </a:t>
            </a:r>
            <a:r>
              <a:rPr lang="en-US" altLang="ko-KR" sz="2000" spc="-100" dirty="0"/>
              <a:t>byte</a:t>
            </a:r>
            <a:r>
              <a:rPr lang="ko-KR" altLang="en-US" sz="2000" spc="-100" dirty="0"/>
              <a:t>의</a:t>
            </a:r>
            <a:br>
              <a:rPr lang="en-US" altLang="ko-KR" sz="2000" spc="-100" dirty="0"/>
            </a:br>
            <a:r>
              <a:rPr lang="ko-KR" altLang="en-US" sz="2000" spc="-100" dirty="0"/>
              <a:t>변경을 활용</a:t>
            </a:r>
            <a:endParaRPr lang="en-US" altLang="ko-KR" sz="2000" spc="-100" dirty="0"/>
          </a:p>
          <a:p>
            <a:pPr lvl="1"/>
            <a:r>
              <a:rPr lang="ko-KR" altLang="en-US" sz="1600" spc="-100" dirty="0"/>
              <a:t>첫 블록과 다음 블록의 차이는 마지막 </a:t>
            </a:r>
            <a:r>
              <a:rPr lang="en-US" altLang="ko-KR" sz="1600" spc="-100" dirty="0"/>
              <a:t>1byte</a:t>
            </a:r>
            <a:br>
              <a:rPr lang="en-US" altLang="ko-KR" sz="1600" spc="-100" dirty="0"/>
            </a:br>
            <a:endParaRPr lang="en-US" altLang="ko-KR" sz="1600" spc="-100" dirty="0"/>
          </a:p>
          <a:p>
            <a:r>
              <a:rPr lang="en-US" altLang="ko-KR" sz="2000" spc="-100" dirty="0"/>
              <a:t>Round</a:t>
            </a:r>
            <a:r>
              <a:rPr lang="ko-KR" altLang="en-US" sz="2000" spc="-100" dirty="0"/>
              <a:t> </a:t>
            </a:r>
            <a:r>
              <a:rPr lang="en-US" altLang="ko-KR" sz="2000" spc="-100" dirty="0"/>
              <a:t>0 </a:t>
            </a:r>
            <a:r>
              <a:rPr lang="ko-KR" altLang="en-US" sz="2000" spc="-100" dirty="0"/>
              <a:t>이후</a:t>
            </a:r>
            <a:br>
              <a:rPr lang="en-US" altLang="ko-KR" sz="2000" spc="-100" dirty="0"/>
            </a:br>
            <a:r>
              <a:rPr lang="en-US" altLang="ko-KR" sz="2000" spc="-100" dirty="0"/>
              <a:t>12bytes</a:t>
            </a:r>
            <a:r>
              <a:rPr lang="ko-KR" altLang="en-US" sz="2000" spc="-100" dirty="0"/>
              <a:t> 사용 가능</a:t>
            </a:r>
            <a:endParaRPr lang="en-US" altLang="ko-KR" sz="2000" spc="-100" dirty="0"/>
          </a:p>
          <a:p>
            <a:pPr lvl="1"/>
            <a:r>
              <a:rPr lang="en-US" altLang="ko-KR" sz="1600" spc="-100" dirty="0"/>
              <a:t>S[12], S[13],</a:t>
            </a:r>
            <a:br>
              <a:rPr lang="en-US" altLang="ko-KR" sz="1600" spc="-100" dirty="0"/>
            </a:br>
            <a:r>
              <a:rPr lang="en-US" altLang="ko-KR" sz="1600" spc="-100" dirty="0"/>
              <a:t>S[14], S[15]</a:t>
            </a:r>
            <a:br>
              <a:rPr lang="en-US" altLang="ko-KR" sz="1600" spc="-100" dirty="0"/>
            </a:br>
            <a:endParaRPr lang="en-US" altLang="ko-KR" sz="1600" spc="-100" dirty="0"/>
          </a:p>
          <a:p>
            <a:r>
              <a:rPr lang="en-US" altLang="ko-KR" sz="2000" spc="-100" dirty="0"/>
              <a:t>(</a:t>
            </a:r>
            <a:r>
              <a:rPr lang="en-US" altLang="ko-KR" sz="2000" b="1" spc="-100" dirty="0">
                <a:solidFill>
                  <a:srgbClr val="FF0000"/>
                </a:solidFill>
              </a:rPr>
              <a:t>2</a:t>
            </a:r>
            <a:r>
              <a:rPr lang="en-US" altLang="ko-KR" sz="2000" b="1" spc="-100" baseline="30000" dirty="0">
                <a:solidFill>
                  <a:srgbClr val="FF0000"/>
                </a:solidFill>
              </a:rPr>
              <a:t>32 </a:t>
            </a:r>
            <a:r>
              <a:rPr lang="en-US" altLang="ko-KR" sz="2000" b="1" spc="-100" dirty="0">
                <a:solidFill>
                  <a:srgbClr val="FF0000"/>
                </a:solidFill>
              </a:rPr>
              <a:t>– 1</a:t>
            </a:r>
            <a:r>
              <a:rPr lang="en-US" altLang="ko-KR" sz="2000" spc="-100" dirty="0"/>
              <a:t>)</a:t>
            </a:r>
            <a:r>
              <a:rPr lang="ko-KR" altLang="en-US" sz="2000" spc="-100" dirty="0"/>
              <a:t>번</a:t>
            </a:r>
            <a:r>
              <a:rPr lang="en-US" altLang="ko-KR" sz="2000" spc="-100" dirty="0"/>
              <a:t> </a:t>
            </a:r>
            <a:r>
              <a:rPr lang="ko-KR" altLang="en-US" sz="2000" spc="-100" dirty="0"/>
              <a:t>만큼</a:t>
            </a:r>
            <a:br>
              <a:rPr lang="en-US" altLang="ko-KR" sz="2000" spc="-100" dirty="0"/>
            </a:br>
            <a:r>
              <a:rPr lang="ko-KR" altLang="en-US" sz="2000" spc="-100" dirty="0"/>
              <a:t>테이블</a:t>
            </a:r>
            <a:r>
              <a:rPr lang="en-US" altLang="ko-KR" sz="2000" spc="-100" dirty="0"/>
              <a:t> </a:t>
            </a:r>
            <a:r>
              <a:rPr lang="ko-KR" altLang="en-US" sz="2000" spc="-100" dirty="0"/>
              <a:t>사용 가능</a:t>
            </a:r>
            <a:endParaRPr lang="en-US" altLang="ko-KR" sz="2000" spc="-100" dirty="0"/>
          </a:p>
          <a:p>
            <a:pPr lvl="1"/>
            <a:r>
              <a:rPr lang="ko-KR" altLang="en-US" sz="1600" dirty="0"/>
              <a:t>갱신이 필요 없음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6933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80" y="1484784"/>
            <a:ext cx="6073200" cy="4698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FACE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95536" y="583990"/>
            <a:ext cx="4906888" cy="720080"/>
          </a:xfrm>
        </p:spPr>
        <p:txBody>
          <a:bodyPr/>
          <a:lstStyle/>
          <a:p>
            <a:r>
              <a:rPr lang="en-US" altLang="ko-KR" dirty="0"/>
              <a:t>Structure </a:t>
            </a:r>
            <a:r>
              <a:rPr lang="en-US" altLang="ko-KR" sz="2400" dirty="0"/>
              <a:t>(Round 1)</a:t>
            </a:r>
            <a:endParaRPr lang="ko-KR" altLang="en-US" sz="2400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395536" y="1628800"/>
            <a:ext cx="2736304" cy="3384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pc="-100" dirty="0"/>
              <a:t>마지막 </a:t>
            </a:r>
            <a:r>
              <a:rPr lang="en-US" altLang="ko-KR" sz="2000" spc="-100" dirty="0"/>
              <a:t>byte</a:t>
            </a:r>
            <a:r>
              <a:rPr lang="ko-KR" altLang="en-US" sz="2000" spc="-100" dirty="0"/>
              <a:t>의 확산</a:t>
            </a:r>
            <a:endParaRPr lang="en-US" altLang="ko-KR" sz="2000" spc="-100" dirty="0"/>
          </a:p>
          <a:p>
            <a:pPr lvl="1"/>
            <a:r>
              <a:rPr lang="ko-KR" altLang="en-US" sz="1600" spc="-100" dirty="0"/>
              <a:t>두 단계에 걸쳐 확산 </a:t>
            </a:r>
            <a:endParaRPr lang="en-US" altLang="ko-KR" sz="1600" spc="-100" dirty="0"/>
          </a:p>
          <a:p>
            <a:pPr lvl="1"/>
            <a:r>
              <a:rPr lang="en-US" altLang="ko-KR" sz="1600" spc="-100" dirty="0" err="1"/>
              <a:t>ShiftRows</a:t>
            </a:r>
            <a:endParaRPr lang="en-US" altLang="ko-KR" sz="1600" spc="-100" dirty="0"/>
          </a:p>
          <a:p>
            <a:pPr lvl="1"/>
            <a:r>
              <a:rPr lang="en-US" altLang="ko-KR" sz="1600" spc="-100" dirty="0" err="1"/>
              <a:t>MixColumns</a:t>
            </a:r>
            <a:endParaRPr lang="en-US" altLang="ko-KR" sz="1600" spc="-100" dirty="0"/>
          </a:p>
          <a:p>
            <a:endParaRPr lang="en-US" altLang="ko-KR" sz="2000" spc="-100" dirty="0"/>
          </a:p>
          <a:p>
            <a:r>
              <a:rPr lang="en-US" altLang="ko-KR" sz="2000" spc="-100" dirty="0"/>
              <a:t>LUT </a:t>
            </a:r>
            <a:r>
              <a:rPr lang="ko-KR" altLang="en-US" sz="2000" spc="-100" dirty="0"/>
              <a:t>생성 가능</a:t>
            </a:r>
            <a:endParaRPr lang="en-US" altLang="ko-KR" sz="2000" spc="-100" dirty="0"/>
          </a:p>
          <a:p>
            <a:pPr lvl="1"/>
            <a:r>
              <a:rPr lang="ko-KR" altLang="en-US" sz="1600" spc="-100" dirty="0">
                <a:solidFill>
                  <a:srgbClr val="FF0000"/>
                </a:solidFill>
              </a:rPr>
              <a:t>첫 열 제외</a:t>
            </a:r>
            <a:endParaRPr lang="en-US" altLang="ko-KR" sz="1600" spc="-100" dirty="0">
              <a:solidFill>
                <a:srgbClr val="FF0000"/>
              </a:solidFill>
            </a:endParaRPr>
          </a:p>
          <a:p>
            <a:pPr lvl="1"/>
            <a:endParaRPr lang="en-US" altLang="ko-KR" sz="1600" spc="-100" dirty="0"/>
          </a:p>
          <a:p>
            <a:r>
              <a:rPr lang="en-US" altLang="ko-KR" sz="2000" spc="-100" dirty="0"/>
              <a:t>(</a:t>
            </a:r>
            <a:r>
              <a:rPr lang="en-US" altLang="ko-KR" sz="2000" b="1" spc="-100" dirty="0">
                <a:solidFill>
                  <a:srgbClr val="FF0000"/>
                </a:solidFill>
              </a:rPr>
              <a:t>2</a:t>
            </a:r>
            <a:r>
              <a:rPr lang="en-US" altLang="ko-KR" sz="2000" b="1" spc="-100" baseline="30000" dirty="0">
                <a:solidFill>
                  <a:srgbClr val="FF0000"/>
                </a:solidFill>
              </a:rPr>
              <a:t>8 </a:t>
            </a:r>
            <a:r>
              <a:rPr lang="en-US" altLang="ko-KR" sz="2000" b="1" spc="-100" dirty="0">
                <a:solidFill>
                  <a:srgbClr val="FF0000"/>
                </a:solidFill>
              </a:rPr>
              <a:t>– 1</a:t>
            </a:r>
            <a:r>
              <a:rPr lang="en-US" altLang="ko-KR" sz="2000" spc="-100" dirty="0"/>
              <a:t>)</a:t>
            </a:r>
            <a:r>
              <a:rPr lang="ko-KR" altLang="en-US" sz="2000" spc="-100" dirty="0"/>
              <a:t>번</a:t>
            </a:r>
            <a:r>
              <a:rPr lang="en-US" altLang="ko-KR" sz="2000" spc="-100" dirty="0"/>
              <a:t> </a:t>
            </a:r>
            <a:r>
              <a:rPr lang="ko-KR" altLang="en-US" sz="2000" spc="-100" dirty="0"/>
              <a:t>만큼</a:t>
            </a:r>
            <a:br>
              <a:rPr lang="en-US" altLang="ko-KR" sz="2000" spc="-100" dirty="0"/>
            </a:br>
            <a:r>
              <a:rPr lang="ko-KR" altLang="en-US" sz="2000" spc="-100" dirty="0"/>
              <a:t>테이블</a:t>
            </a:r>
            <a:r>
              <a:rPr lang="en-US" altLang="ko-KR" sz="2000" spc="-100" dirty="0"/>
              <a:t> </a:t>
            </a:r>
            <a:r>
              <a:rPr lang="ko-KR" altLang="en-US" sz="2000" spc="-100" dirty="0"/>
              <a:t>사용 가능</a:t>
            </a:r>
            <a:endParaRPr lang="en-US" altLang="ko-KR" sz="2000" spc="-100" dirty="0"/>
          </a:p>
        </p:txBody>
      </p:sp>
    </p:spTree>
    <p:extLst>
      <p:ext uri="{BB962C8B-B14F-4D97-AF65-F5344CB8AC3E}">
        <p14:creationId xmlns:p14="http://schemas.microsoft.com/office/powerpoint/2010/main" val="270236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408965"/>
            <a:ext cx="5904656" cy="4851702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FACE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95536" y="583990"/>
            <a:ext cx="4906888" cy="720080"/>
          </a:xfrm>
        </p:spPr>
        <p:txBody>
          <a:bodyPr/>
          <a:lstStyle/>
          <a:p>
            <a:r>
              <a:rPr lang="en-US" altLang="ko-KR" dirty="0"/>
              <a:t>Structure </a:t>
            </a:r>
            <a:r>
              <a:rPr lang="en-US" altLang="ko-KR" sz="2400" dirty="0"/>
              <a:t>(Round 1+)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내용 개체 틀 2"/>
              <p:cNvSpPr txBox="1">
                <a:spLocks/>
              </p:cNvSpPr>
              <p:nvPr/>
            </p:nvSpPr>
            <p:spPr>
              <a:xfrm>
                <a:off x="395536" y="1700808"/>
                <a:ext cx="2736304" cy="35283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spc="-100" dirty="0"/>
                  <a:t>마지막 </a:t>
                </a:r>
                <a:r>
                  <a:rPr lang="en-US" altLang="ko-KR" sz="2000" spc="-100" dirty="0"/>
                  <a:t>byte</a:t>
                </a:r>
                <a:r>
                  <a:rPr lang="ko-KR" altLang="en-US" sz="2000" spc="-100" dirty="0"/>
                  <a:t>의 확산 </a:t>
                </a:r>
                <a:endParaRPr lang="en-US" altLang="ko-KR" sz="2000" spc="-100" dirty="0"/>
              </a:p>
              <a:p>
                <a:pPr lvl="1"/>
                <a:r>
                  <a:rPr lang="ko-KR" altLang="en-US" sz="1600" spc="-100" dirty="0"/>
                  <a:t>두 단계에 걸쳐 확산 </a:t>
                </a:r>
                <a:endParaRPr lang="en-US" altLang="ko-KR" sz="1600" spc="-100" dirty="0"/>
              </a:p>
              <a:p>
                <a:pPr lvl="1"/>
                <a:r>
                  <a:rPr lang="en-US" altLang="ko-KR" sz="1600" spc="-100" dirty="0" err="1"/>
                  <a:t>ShiftRows</a:t>
                </a:r>
                <a:endParaRPr lang="en-US" altLang="ko-KR" sz="1600" spc="-100" dirty="0"/>
              </a:p>
              <a:p>
                <a:pPr lvl="1"/>
                <a:r>
                  <a:rPr lang="en-US" altLang="ko-KR" sz="1600" spc="-100" dirty="0" err="1"/>
                  <a:t>MixColumns</a:t>
                </a:r>
                <a:endParaRPr lang="en-US" altLang="ko-KR" sz="1600" spc="-100" dirty="0"/>
              </a:p>
              <a:p>
                <a:endParaRPr lang="en-US" altLang="ko-KR" sz="2000" spc="-100" dirty="0"/>
              </a:p>
              <a:p>
                <a:r>
                  <a:rPr lang="en-US" altLang="ko-KR" sz="2000" spc="-100" dirty="0"/>
                  <a:t>LUT </a:t>
                </a:r>
                <a:r>
                  <a:rPr lang="ko-KR" altLang="en-US" sz="2000" spc="-100" dirty="0"/>
                  <a:t>생성 가능</a:t>
                </a:r>
                <a:endParaRPr lang="en-US" altLang="ko-KR" sz="2000" spc="-100" dirty="0"/>
              </a:p>
              <a:p>
                <a:pPr lvl="1"/>
                <a:r>
                  <a:rPr lang="en-US" altLang="ko-KR" sz="1600" spc="-100" dirty="0">
                    <a:solidFill>
                      <a:srgbClr val="FF0000"/>
                    </a:solidFill>
                  </a:rPr>
                  <a:t>S[15]</a:t>
                </a:r>
                <a:r>
                  <a:rPr lang="ko-KR" altLang="en-US" sz="1600" spc="-100" dirty="0">
                    <a:solidFill>
                      <a:srgbClr val="FF0000"/>
                    </a:solidFill>
                  </a:rPr>
                  <a:t>를 </a:t>
                </a:r>
                <a:r>
                  <a:rPr lang="en-US" altLang="ko-KR" sz="1600" spc="-100" dirty="0">
                    <a:solidFill>
                      <a:srgbClr val="FF0000"/>
                    </a:solidFill>
                  </a:rPr>
                  <a:t>index</a:t>
                </a:r>
                <a:r>
                  <a:rPr lang="ko-KR" altLang="en-US" sz="1600" spc="-100" dirty="0">
                    <a:solidFill>
                      <a:srgbClr val="FF0000"/>
                    </a:solidFill>
                  </a:rPr>
                  <a:t>로 사용</a:t>
                </a:r>
                <a:endParaRPr lang="en-US" altLang="ko-KR" sz="1600" spc="-1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ko-KR" sz="1600" spc="-100" dirty="0"/>
                  <a:t>Table Size: 1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endParaRPr lang="en-US" altLang="ko-KR" sz="1600" spc="-100" dirty="0"/>
              </a:p>
              <a:p>
                <a:pPr lvl="1"/>
                <a:endParaRPr lang="en-US" altLang="ko-KR" sz="1600" spc="-100" dirty="0"/>
              </a:p>
              <a:p>
                <a:r>
                  <a:rPr lang="en-US" altLang="ko-KR" sz="2000" spc="-100" dirty="0"/>
                  <a:t>(</a:t>
                </a:r>
                <a:r>
                  <a:rPr lang="en-US" altLang="ko-KR" sz="2000" b="1" spc="-1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ko-KR" sz="2000" b="1" spc="-100" baseline="30000" dirty="0">
                    <a:solidFill>
                      <a:srgbClr val="FF0000"/>
                    </a:solidFill>
                  </a:rPr>
                  <a:t>8 </a:t>
                </a:r>
                <a:r>
                  <a:rPr lang="en-US" altLang="ko-KR" sz="2000" b="1" spc="-100" dirty="0">
                    <a:solidFill>
                      <a:srgbClr val="FF0000"/>
                    </a:solidFill>
                  </a:rPr>
                  <a:t>x 2</a:t>
                </a:r>
                <a:r>
                  <a:rPr lang="en-US" altLang="ko-KR" sz="2000" b="1" spc="-100" baseline="30000" dirty="0">
                    <a:solidFill>
                      <a:srgbClr val="FF0000"/>
                    </a:solidFill>
                  </a:rPr>
                  <a:t>32</a:t>
                </a:r>
                <a:r>
                  <a:rPr lang="en-US" altLang="ko-KR" sz="2000" spc="-100" dirty="0"/>
                  <a:t>)</a:t>
                </a:r>
                <a:r>
                  <a:rPr lang="ko-KR" altLang="en-US" sz="2000" spc="-100" dirty="0"/>
                  <a:t>번</a:t>
                </a:r>
                <a:r>
                  <a:rPr lang="en-US" altLang="ko-KR" sz="2000" spc="-100" dirty="0"/>
                  <a:t> </a:t>
                </a:r>
                <a:r>
                  <a:rPr lang="ko-KR" altLang="en-US" sz="2000" spc="-100" dirty="0"/>
                  <a:t>만큼</a:t>
                </a:r>
                <a:r>
                  <a:rPr lang="en-US" altLang="ko-KR" sz="2000" spc="-100" dirty="0"/>
                  <a:t>        </a:t>
                </a:r>
                <a:r>
                  <a:rPr lang="ko-KR" altLang="en-US" sz="2000" spc="-100" dirty="0"/>
                  <a:t>테이블</a:t>
                </a:r>
                <a:r>
                  <a:rPr lang="en-US" altLang="ko-KR" sz="2000" spc="-100" dirty="0"/>
                  <a:t> </a:t>
                </a:r>
                <a:r>
                  <a:rPr lang="ko-KR" altLang="en-US" sz="2000" spc="-100" dirty="0"/>
                  <a:t>사용 가능</a:t>
                </a:r>
                <a:endParaRPr lang="en-US" altLang="ko-KR" sz="2000" spc="-100" dirty="0"/>
              </a:p>
            </p:txBody>
          </p:sp>
        </mc:Choice>
        <mc:Fallback xmlns="">
          <p:sp>
            <p:nvSpPr>
              <p:cNvPr id="16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00808"/>
                <a:ext cx="2736304" cy="3528392"/>
              </a:xfrm>
              <a:prstGeom prst="rect">
                <a:avLst/>
              </a:prstGeom>
              <a:blipFill>
                <a:blip r:embed="rId4"/>
                <a:stretch>
                  <a:fillRect l="-2004" t="-1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859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974" y="1484784"/>
            <a:ext cx="6073200" cy="4705562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FACE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95536" y="583990"/>
            <a:ext cx="4906888" cy="720080"/>
          </a:xfrm>
        </p:spPr>
        <p:txBody>
          <a:bodyPr/>
          <a:lstStyle/>
          <a:p>
            <a:r>
              <a:rPr lang="en-US" altLang="ko-KR" dirty="0"/>
              <a:t>Structure </a:t>
            </a:r>
            <a:r>
              <a:rPr lang="en-US" altLang="ko-KR" sz="2400" dirty="0"/>
              <a:t>(Round 2)</a:t>
            </a:r>
            <a:endParaRPr lang="ko-KR" altLang="en-US" sz="2400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395536" y="1412776"/>
            <a:ext cx="2880320" cy="44466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pc="-100" dirty="0"/>
              <a:t>첫 열 </a:t>
            </a:r>
            <a:r>
              <a:rPr lang="en-US" altLang="ko-KR" sz="2000" spc="-100" dirty="0"/>
              <a:t>bytes</a:t>
            </a:r>
            <a:r>
              <a:rPr lang="ko-KR" altLang="en-US" sz="2000" spc="-100" dirty="0"/>
              <a:t>의 확산</a:t>
            </a:r>
            <a:endParaRPr lang="en-US" altLang="ko-KR" sz="2000" spc="-100" dirty="0"/>
          </a:p>
          <a:p>
            <a:pPr lvl="1"/>
            <a:r>
              <a:rPr lang="ko-KR" altLang="en-US" sz="1600" spc="-100" dirty="0"/>
              <a:t>두 단계에 걸쳐 확산 </a:t>
            </a:r>
            <a:endParaRPr lang="en-US" altLang="ko-KR" sz="1600" spc="-100" dirty="0"/>
          </a:p>
          <a:p>
            <a:pPr lvl="1"/>
            <a:r>
              <a:rPr lang="en-US" altLang="ko-KR" sz="1600" spc="-100" dirty="0" err="1"/>
              <a:t>ShiftRows</a:t>
            </a:r>
            <a:endParaRPr lang="en-US" altLang="ko-KR" sz="1600" spc="-100" dirty="0"/>
          </a:p>
          <a:p>
            <a:pPr lvl="1"/>
            <a:r>
              <a:rPr lang="en-US" altLang="ko-KR" sz="1600" spc="-100" dirty="0" err="1"/>
              <a:t>MixColumns</a:t>
            </a:r>
            <a:endParaRPr lang="en-US" altLang="ko-KR" sz="1600" spc="-100" dirty="0"/>
          </a:p>
          <a:p>
            <a:endParaRPr lang="en-US" altLang="ko-KR" sz="2000" spc="-100" dirty="0"/>
          </a:p>
          <a:p>
            <a:r>
              <a:rPr lang="en-US" altLang="ko-KR" sz="2000" spc="-100" dirty="0"/>
              <a:t>Round 2 </a:t>
            </a:r>
            <a:r>
              <a:rPr lang="ko-KR" altLang="en-US" sz="2000" spc="-100" dirty="0"/>
              <a:t>이후</a:t>
            </a:r>
            <a:br>
              <a:rPr lang="en-US" altLang="ko-KR" sz="2000" spc="-100" dirty="0"/>
            </a:br>
            <a:r>
              <a:rPr lang="ko-KR" altLang="en-US" sz="2000" spc="-100" dirty="0"/>
              <a:t>모든 값 영향</a:t>
            </a:r>
            <a:endParaRPr lang="en-US" altLang="ko-KR" sz="2000" spc="-100" dirty="0"/>
          </a:p>
          <a:p>
            <a:endParaRPr lang="en-US" altLang="ko-KR" sz="2000" spc="-100" dirty="0"/>
          </a:p>
          <a:p>
            <a:r>
              <a:rPr lang="en-US" altLang="ko-KR" sz="2000" spc="-100" dirty="0"/>
              <a:t>LUT</a:t>
            </a:r>
            <a:r>
              <a:rPr lang="ko-KR" altLang="en-US" sz="2000" spc="-100" dirty="0"/>
              <a:t> 생성 가능</a:t>
            </a:r>
            <a:endParaRPr lang="en-US" altLang="ko-KR" sz="2000" spc="-100" dirty="0"/>
          </a:p>
          <a:p>
            <a:pPr lvl="1"/>
            <a:r>
              <a:rPr lang="en-US" altLang="ko-KR" sz="1600" spc="-100" dirty="0" err="1"/>
              <a:t>MixColumns</a:t>
            </a:r>
            <a:r>
              <a:rPr lang="ko-KR" altLang="en-US" sz="1600" spc="-100" dirty="0"/>
              <a:t>의 </a:t>
            </a:r>
            <a:br>
              <a:rPr lang="en-US" altLang="ko-KR" sz="1600" spc="-100" dirty="0"/>
            </a:br>
            <a:r>
              <a:rPr lang="ko-KR" altLang="en-US" sz="1600" spc="-100" dirty="0"/>
              <a:t>중간 연산 값</a:t>
            </a:r>
            <a:endParaRPr lang="en-US" altLang="ko-KR" sz="1600" spc="-100" dirty="0"/>
          </a:p>
          <a:p>
            <a:endParaRPr lang="en-US" altLang="ko-KR" sz="2000" spc="-100" dirty="0"/>
          </a:p>
          <a:p>
            <a:r>
              <a:rPr lang="en-US" altLang="ko-KR" sz="2000" spc="-100" dirty="0"/>
              <a:t>(</a:t>
            </a:r>
            <a:r>
              <a:rPr lang="en-US" altLang="ko-KR" sz="2000" b="1" spc="-100" dirty="0">
                <a:solidFill>
                  <a:srgbClr val="FF0000"/>
                </a:solidFill>
              </a:rPr>
              <a:t>2</a:t>
            </a:r>
            <a:r>
              <a:rPr lang="en-US" altLang="ko-KR" sz="2000" b="1" spc="-100" baseline="30000" dirty="0">
                <a:solidFill>
                  <a:srgbClr val="FF0000"/>
                </a:solidFill>
              </a:rPr>
              <a:t>8 </a:t>
            </a:r>
            <a:r>
              <a:rPr lang="en-US" altLang="ko-KR" sz="2000" b="1" spc="-100" dirty="0">
                <a:solidFill>
                  <a:srgbClr val="FF0000"/>
                </a:solidFill>
              </a:rPr>
              <a:t>- 1</a:t>
            </a:r>
            <a:r>
              <a:rPr lang="en-US" altLang="ko-KR" sz="2000" spc="-100" dirty="0"/>
              <a:t>)</a:t>
            </a:r>
            <a:r>
              <a:rPr lang="ko-KR" altLang="en-US" sz="2000" spc="-100" dirty="0"/>
              <a:t>번</a:t>
            </a:r>
            <a:r>
              <a:rPr lang="en-US" altLang="ko-KR" sz="2000" spc="-100" dirty="0"/>
              <a:t> </a:t>
            </a:r>
            <a:r>
              <a:rPr lang="ko-KR" altLang="en-US" sz="2000" spc="-100" dirty="0"/>
              <a:t>만큼</a:t>
            </a:r>
            <a:r>
              <a:rPr lang="en-US" altLang="ko-KR" sz="2000" spc="-100" dirty="0"/>
              <a:t>        </a:t>
            </a:r>
            <a:r>
              <a:rPr lang="ko-KR" altLang="en-US" sz="2000" spc="-100" dirty="0"/>
              <a:t>테이블</a:t>
            </a:r>
            <a:r>
              <a:rPr lang="en-US" altLang="ko-KR" sz="2000" spc="-100" dirty="0"/>
              <a:t> </a:t>
            </a:r>
            <a:r>
              <a:rPr lang="ko-KR" altLang="en-US" sz="2000" spc="-100" dirty="0"/>
              <a:t>사용 가능</a:t>
            </a:r>
            <a:endParaRPr lang="en-US" altLang="ko-KR" sz="2000" spc="-100" dirty="0"/>
          </a:p>
        </p:txBody>
      </p:sp>
    </p:spTree>
    <p:extLst>
      <p:ext uri="{BB962C8B-B14F-4D97-AF65-F5344CB8AC3E}">
        <p14:creationId xmlns:p14="http://schemas.microsoft.com/office/powerpoint/2010/main" val="434873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974" y="1484784"/>
            <a:ext cx="6073200" cy="4705562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FACE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95536" y="583990"/>
            <a:ext cx="4906888" cy="720080"/>
          </a:xfrm>
        </p:spPr>
        <p:txBody>
          <a:bodyPr/>
          <a:lstStyle/>
          <a:p>
            <a:r>
              <a:rPr lang="en-US" altLang="ko-KR" dirty="0"/>
              <a:t>Structure </a:t>
            </a:r>
            <a:r>
              <a:rPr lang="en-US" altLang="ko-KR" sz="2400" dirty="0"/>
              <a:t>(Round 2+)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내용 개체 틀 2"/>
              <p:cNvSpPr txBox="1">
                <a:spLocks/>
              </p:cNvSpPr>
              <p:nvPr/>
            </p:nvSpPr>
            <p:spPr>
              <a:xfrm>
                <a:off x="395536" y="1628800"/>
                <a:ext cx="2880320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spc="-100" dirty="0"/>
                  <a:t>Round 2</a:t>
                </a:r>
                <a:r>
                  <a:rPr lang="ko-KR" altLang="en-US" sz="2000" spc="-100" dirty="0"/>
                  <a:t>의 </a:t>
                </a:r>
                <a:r>
                  <a:rPr lang="en-US" altLang="ko-KR" sz="2000" spc="-100" dirty="0"/>
                  <a:t>LUT</a:t>
                </a:r>
                <a:r>
                  <a:rPr lang="ko-KR" altLang="en-US" sz="2000" spc="-100" dirty="0"/>
                  <a:t>에</a:t>
                </a:r>
                <a:br>
                  <a:rPr lang="en-US" altLang="ko-KR" sz="2000" spc="-100" dirty="0"/>
                </a:br>
                <a:r>
                  <a:rPr lang="ko-KR" altLang="en-US" sz="2000" spc="-100" dirty="0"/>
                  <a:t>저장되지 않은 값</a:t>
                </a:r>
                <a:endParaRPr lang="en-US" altLang="ko-KR" sz="2000" spc="-100" dirty="0"/>
              </a:p>
              <a:p>
                <a:pPr lvl="1"/>
                <a:r>
                  <a:rPr lang="en-US" altLang="ko-KR" sz="1600" spc="-100" dirty="0"/>
                  <a:t>S[0], S[1],</a:t>
                </a:r>
                <a:br>
                  <a:rPr lang="en-US" altLang="ko-KR" sz="1600" spc="-100" dirty="0"/>
                </a:br>
                <a:r>
                  <a:rPr lang="en-US" altLang="ko-KR" sz="1600" spc="-100" dirty="0"/>
                  <a:t>S[2], S[3]</a:t>
                </a:r>
              </a:p>
              <a:p>
                <a:pPr marL="457200" lvl="1" indent="0">
                  <a:buNone/>
                </a:pPr>
                <a:endParaRPr lang="en-US" altLang="ko-KR" sz="2000" spc="-100" dirty="0"/>
              </a:p>
              <a:p>
                <a:r>
                  <a:rPr lang="en-US" altLang="ko-KR" sz="2000" spc="-100" dirty="0"/>
                  <a:t>LUT </a:t>
                </a:r>
                <a:r>
                  <a:rPr lang="ko-KR" altLang="en-US" sz="2000" spc="-100" dirty="0"/>
                  <a:t>생성 가능</a:t>
                </a:r>
                <a:endParaRPr lang="en-US" altLang="ko-KR" sz="2000" spc="-100" dirty="0"/>
              </a:p>
              <a:p>
                <a:pPr lvl="1"/>
                <a:r>
                  <a:rPr lang="ko-KR" altLang="en-US" sz="1600" spc="-100" dirty="0"/>
                  <a:t>미사용 값의 중간 값</a:t>
                </a:r>
                <a:endParaRPr lang="en-US" altLang="ko-KR" sz="1600" spc="-100" dirty="0"/>
              </a:p>
              <a:p>
                <a:pPr lvl="1"/>
                <a:r>
                  <a:rPr lang="en-US" altLang="ko-KR" sz="1600" spc="-100" dirty="0"/>
                  <a:t>Table Size: 4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endParaRPr lang="en-US" altLang="ko-KR" sz="1600" spc="-100" dirty="0"/>
              </a:p>
              <a:p>
                <a:pPr lvl="1"/>
                <a:endParaRPr lang="en-US" altLang="ko-KR" sz="1600" spc="-100" dirty="0"/>
              </a:p>
              <a:p>
                <a:r>
                  <a:rPr lang="en-US" altLang="ko-KR" sz="2000" spc="-100" dirty="0"/>
                  <a:t>(</a:t>
                </a:r>
                <a:r>
                  <a:rPr lang="en-US" altLang="ko-KR" sz="2000" b="1" spc="-1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ko-KR" sz="2000" b="1" spc="-100" baseline="30000" dirty="0">
                    <a:solidFill>
                      <a:srgbClr val="FF0000"/>
                    </a:solidFill>
                  </a:rPr>
                  <a:t>8 </a:t>
                </a:r>
                <a:r>
                  <a:rPr lang="en-US" altLang="ko-KR" sz="2000" b="1" spc="-100" dirty="0">
                    <a:solidFill>
                      <a:srgbClr val="FF0000"/>
                    </a:solidFill>
                  </a:rPr>
                  <a:t>x 2</a:t>
                </a:r>
                <a:r>
                  <a:rPr lang="en-US" altLang="ko-KR" sz="2000" b="1" spc="-100" baseline="30000" dirty="0">
                    <a:solidFill>
                      <a:srgbClr val="FF0000"/>
                    </a:solidFill>
                  </a:rPr>
                  <a:t>32</a:t>
                </a:r>
                <a:r>
                  <a:rPr lang="en-US" altLang="ko-KR" sz="2000" spc="-100" dirty="0"/>
                  <a:t>)</a:t>
                </a:r>
                <a:r>
                  <a:rPr lang="ko-KR" altLang="en-US" sz="2000" spc="-100" dirty="0"/>
                  <a:t>번</a:t>
                </a:r>
                <a:r>
                  <a:rPr lang="en-US" altLang="ko-KR" sz="2000" spc="-100" dirty="0"/>
                  <a:t> </a:t>
                </a:r>
                <a:r>
                  <a:rPr lang="ko-KR" altLang="en-US" sz="2000" spc="-100" dirty="0"/>
                  <a:t>만큼</a:t>
                </a:r>
                <a:r>
                  <a:rPr lang="en-US" altLang="ko-KR" sz="2000" spc="-100" dirty="0"/>
                  <a:t> </a:t>
                </a:r>
                <a:br>
                  <a:rPr lang="en-US" altLang="ko-KR" sz="2000" spc="-100" dirty="0"/>
                </a:br>
                <a:r>
                  <a:rPr lang="ko-KR" altLang="en-US" sz="2000" spc="-100" dirty="0"/>
                  <a:t>테이블</a:t>
                </a:r>
                <a:r>
                  <a:rPr lang="en-US" altLang="ko-KR" sz="2000" spc="-100" dirty="0"/>
                  <a:t> </a:t>
                </a:r>
                <a:r>
                  <a:rPr lang="ko-KR" altLang="en-US" sz="2000" spc="-100" dirty="0"/>
                  <a:t>사용 가능</a:t>
                </a:r>
                <a:endParaRPr lang="en-US" altLang="ko-KR" sz="2000" spc="-100" dirty="0"/>
              </a:p>
              <a:p>
                <a:endParaRPr lang="en-US" altLang="ko-KR" sz="2000" spc="-100" dirty="0"/>
              </a:p>
            </p:txBody>
          </p:sp>
        </mc:Choice>
        <mc:Fallback xmlns="">
          <p:sp>
            <p:nvSpPr>
              <p:cNvPr id="16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628800"/>
                <a:ext cx="2880320" cy="3744416"/>
              </a:xfrm>
              <a:prstGeom prst="rect">
                <a:avLst/>
              </a:prstGeom>
              <a:blipFill>
                <a:blip r:embed="rId4"/>
                <a:stretch>
                  <a:fillRect l="-1907" t="-8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922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FACE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539552" y="764704"/>
            <a:ext cx="490688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Limitation of FACE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2"/>
              <p:cNvSpPr txBox="1">
                <a:spLocks/>
              </p:cNvSpPr>
              <p:nvPr/>
            </p:nvSpPr>
            <p:spPr>
              <a:xfrm>
                <a:off x="457199" y="1523925"/>
                <a:ext cx="6851105" cy="33452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spc="-100" dirty="0"/>
                  <a:t>8bits Microcontroller</a:t>
                </a:r>
                <a:r>
                  <a:rPr lang="ko-KR" altLang="en-US" sz="2400" spc="-100" dirty="0"/>
                  <a:t>에서 사용하기 어려움</a:t>
                </a:r>
                <a:endParaRPr lang="en-US" altLang="ko-KR" sz="2400" spc="-100" dirty="0"/>
              </a:p>
              <a:p>
                <a:pPr lvl="1"/>
                <a:r>
                  <a:rPr lang="en-US" altLang="ko-KR" sz="2000" b="1" spc="-100" dirty="0">
                    <a:solidFill>
                      <a:srgbClr val="FF0000"/>
                    </a:solidFill>
                  </a:rPr>
                  <a:t>LUT</a:t>
                </a:r>
                <a:r>
                  <a:rPr lang="ko-KR" altLang="en-US" sz="2000" b="1" spc="-100" dirty="0">
                    <a:solidFill>
                      <a:srgbClr val="FF0000"/>
                    </a:solidFill>
                  </a:rPr>
                  <a:t>의 용량</a:t>
                </a:r>
                <a:r>
                  <a:rPr lang="ko-KR" altLang="en-US" sz="2000" spc="-100" dirty="0"/>
                  <a:t> 문제</a:t>
                </a:r>
                <a:endParaRPr lang="en-US" altLang="ko-KR" sz="2000" spc="-100" dirty="0"/>
              </a:p>
              <a:p>
                <a:pPr lvl="1"/>
                <a:r>
                  <a:rPr lang="ko-KR" altLang="en-US" sz="2000" spc="-100" dirty="0"/>
                  <a:t>최소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r>
                  <a:rPr lang="ko-KR" altLang="en-US" sz="2000" spc="-100" dirty="0"/>
                  <a:t>의 메모리 필요</a:t>
                </a:r>
                <a:endParaRPr lang="en-US" altLang="ko-KR" sz="2000" spc="-100" dirty="0"/>
              </a:p>
              <a:p>
                <a:r>
                  <a:rPr lang="ko-KR" altLang="en-US" sz="2400" spc="-100" dirty="0"/>
                  <a:t>일정 주기마다 </a:t>
                </a:r>
                <a:r>
                  <a:rPr lang="en-US" altLang="ko-KR" sz="2400" b="1" spc="-100" dirty="0">
                    <a:solidFill>
                      <a:srgbClr val="FF0000"/>
                    </a:solidFill>
                  </a:rPr>
                  <a:t>LUT</a:t>
                </a:r>
                <a:r>
                  <a:rPr lang="ko-KR" altLang="en-US" sz="2400" b="1" spc="-100" dirty="0">
                    <a:solidFill>
                      <a:srgbClr val="FF0000"/>
                    </a:solidFill>
                  </a:rPr>
                  <a:t>의 갱신</a:t>
                </a:r>
                <a:r>
                  <a:rPr lang="ko-KR" altLang="en-US" sz="2400" spc="-100" dirty="0"/>
                  <a:t>이 필요</a:t>
                </a:r>
                <a:endParaRPr lang="en-US" altLang="ko-KR" sz="2400" spc="-100" dirty="0"/>
              </a:p>
              <a:p>
                <a:pPr lvl="1"/>
                <a:endParaRPr lang="en-US" altLang="ko-KR" sz="2000" dirty="0"/>
              </a:p>
            </p:txBody>
          </p:sp>
        </mc:Choice>
        <mc:Fallback xmlns="">
          <p:sp>
            <p:nvSpPr>
              <p:cNvPr id="13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523925"/>
                <a:ext cx="6851105" cy="3345235"/>
              </a:xfrm>
              <a:prstGeom prst="rect">
                <a:avLst/>
              </a:prstGeom>
              <a:blipFill>
                <a:blip r:embed="rId3"/>
                <a:stretch>
                  <a:fillRect l="-1157" t="-14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2336" r="2336" b="2336"/>
          <a:stretch/>
        </p:blipFill>
        <p:spPr>
          <a:xfrm>
            <a:off x="1331640" y="3377238"/>
            <a:ext cx="6480720" cy="27880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54217" y="6188879"/>
            <a:ext cx="4163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Fig 6. Arduino Uno Memory Structure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052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59532" y="1844824"/>
            <a:ext cx="83529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Our Work</a:t>
            </a:r>
          </a:p>
          <a:p>
            <a:pPr algn="ctr"/>
            <a:r>
              <a:rPr lang="en-US" altLang="ko-KR" sz="4400" b="1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FACE - LIGHT</a:t>
            </a:r>
            <a:endParaRPr lang="ko-KR" altLang="en-US" sz="8000" b="1" dirty="0">
              <a:ln>
                <a:solidFill>
                  <a:schemeClr val="tx2">
                    <a:lumMod val="75000"/>
                  </a:schemeClr>
                </a:solidFill>
              </a:ln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407760" y="5281463"/>
            <a:ext cx="4256473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bg1"/>
                </a:solidFill>
              </a:rPr>
              <a:t>FACE-LIGHT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852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" t="5263" r="5263" b="5263"/>
          <a:stretch/>
        </p:blipFill>
        <p:spPr>
          <a:xfrm>
            <a:off x="4860032" y="3501008"/>
            <a:ext cx="3600399" cy="2700299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Our Work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01216" y="908720"/>
            <a:ext cx="4906888" cy="720080"/>
          </a:xfrm>
        </p:spPr>
        <p:txBody>
          <a:bodyPr/>
          <a:lstStyle/>
          <a:p>
            <a:r>
              <a:rPr lang="en-US" altLang="ko-KR" dirty="0"/>
              <a:t>Target Board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2"/>
              <p:cNvSpPr txBox="1">
                <a:spLocks/>
              </p:cNvSpPr>
              <p:nvPr/>
            </p:nvSpPr>
            <p:spPr>
              <a:xfrm>
                <a:off x="405696" y="2388021"/>
                <a:ext cx="6851105" cy="33452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spc="-100" dirty="0"/>
                  <a:t>8bits Microcontroller</a:t>
                </a:r>
                <a:endParaRPr lang="en-US" altLang="ko-KR" sz="3200" spc="-100" dirty="0"/>
              </a:p>
              <a:p>
                <a:pPr lvl="1"/>
                <a:r>
                  <a:rPr lang="en-US" altLang="ko-KR" sz="2000" b="1" spc="-100" dirty="0">
                    <a:solidFill>
                      <a:srgbClr val="FF0000"/>
                    </a:solidFill>
                  </a:rPr>
                  <a:t>Arduino Uno ATmega328P</a:t>
                </a:r>
              </a:p>
              <a:p>
                <a:pPr lvl="1"/>
                <a:endParaRPr lang="en-US" altLang="ko-KR" sz="1600" b="1" dirty="0"/>
              </a:p>
              <a:p>
                <a:pPr lvl="1"/>
                <a:endParaRPr lang="en-US" altLang="ko-KR" sz="1600" b="1" dirty="0"/>
              </a:p>
              <a:p>
                <a:r>
                  <a:rPr lang="en-US" altLang="ko-KR" sz="2000" dirty="0"/>
                  <a:t>Hardware Spec</a:t>
                </a:r>
              </a:p>
              <a:p>
                <a:pPr lvl="1"/>
                <a:r>
                  <a:rPr lang="en-US" altLang="ko-KR" sz="1800" dirty="0"/>
                  <a:t>Flash Memory: 32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endParaRPr lang="en-US" altLang="ko-KR" sz="1800" dirty="0"/>
              </a:p>
              <a:p>
                <a:pPr lvl="1"/>
                <a:r>
                  <a:rPr lang="en-US" altLang="ko-KR" sz="1800" dirty="0"/>
                  <a:t>SRAM: 2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endParaRPr lang="en-US" altLang="ko-KR" sz="1800" dirty="0"/>
              </a:p>
              <a:p>
                <a:pPr lvl="1"/>
                <a:r>
                  <a:rPr lang="en-US" altLang="ko-KR" sz="1800" dirty="0"/>
                  <a:t>EEPROM: 1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800" dirty="0"/>
              </a:p>
              <a:p>
                <a:pPr lvl="1"/>
                <a:r>
                  <a:rPr lang="en-US" altLang="ko-KR" sz="1800" dirty="0"/>
                  <a:t>Clock Speed: 16MHz</a:t>
                </a:r>
              </a:p>
              <a:p>
                <a:pPr lvl="1"/>
                <a:endParaRPr lang="en-US" altLang="ko-KR" sz="1600" dirty="0"/>
              </a:p>
            </p:txBody>
          </p:sp>
        </mc:Choice>
        <mc:Fallback xmlns="">
          <p:sp>
            <p:nvSpPr>
              <p:cNvPr id="13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96" y="2388021"/>
                <a:ext cx="6851105" cy="3345235"/>
              </a:xfrm>
              <a:prstGeom prst="rect">
                <a:avLst/>
              </a:prstGeom>
              <a:blipFill>
                <a:blip r:embed="rId4"/>
                <a:stretch>
                  <a:fillRect l="-1247" t="-14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5569269" y="6106532"/>
            <a:ext cx="218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Fig 7. Arduino Uno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519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Our Work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01216" y="908720"/>
            <a:ext cx="4906888" cy="720080"/>
          </a:xfrm>
        </p:spPr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2"/>
              <p:cNvSpPr txBox="1">
                <a:spLocks/>
              </p:cNvSpPr>
              <p:nvPr/>
            </p:nvSpPr>
            <p:spPr>
              <a:xfrm>
                <a:off x="606388" y="1732176"/>
                <a:ext cx="7931225" cy="4547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2400" dirty="0"/>
                  <a:t>FACE</a:t>
                </a:r>
                <a:r>
                  <a:rPr lang="ko-KR" altLang="en-US" sz="2400" dirty="0"/>
                  <a:t>에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기반한 최적화 구현 기법</a:t>
                </a:r>
                <a:endParaRPr lang="en-US" altLang="ko-KR" sz="2400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2000" dirty="0"/>
                  <a:t>저전력 프로세스에 최적화 된 구현 기법</a:t>
                </a:r>
                <a:endParaRPr lang="en-US" altLang="ko-KR" sz="200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ko-KR" sz="2400" dirty="0"/>
              </a:p>
              <a:p>
                <a:pPr>
                  <a:lnSpc>
                    <a:spcPct val="120000"/>
                  </a:lnSpc>
                </a:pPr>
                <a:r>
                  <a:rPr lang="en-US" altLang="ko-KR" sz="2400" dirty="0"/>
                  <a:t>Counter</a:t>
                </a:r>
                <a:r>
                  <a:rPr lang="ko-KR" altLang="en-US" sz="2400" dirty="0"/>
                  <a:t>값에 의존하는 반복 부분을 저장</a:t>
                </a:r>
                <a:endParaRPr lang="en-US" altLang="ko-KR" sz="2400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2000" dirty="0"/>
                  <a:t>사전 테이블</a:t>
                </a:r>
                <a:r>
                  <a:rPr lang="en-US" altLang="ko-KR" sz="2000" dirty="0"/>
                  <a:t>(Look Up Table, </a:t>
                </a:r>
                <a:r>
                  <a:rPr lang="en-US" altLang="ko-KR" sz="2000" b="1" dirty="0">
                    <a:solidFill>
                      <a:srgbClr val="FF0000"/>
                    </a:solidFill>
                  </a:rPr>
                  <a:t>LUT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로 저장</a:t>
                </a:r>
                <a:endParaRPr lang="en-US" altLang="ko-KR" sz="2000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2000" dirty="0"/>
                  <a:t>한번의 참조로 </a:t>
                </a:r>
                <a:r>
                  <a:rPr lang="ko-KR" altLang="en-US" sz="2000" b="1" dirty="0">
                    <a:solidFill>
                      <a:srgbClr val="FF0000"/>
                    </a:solidFill>
                  </a:rPr>
                  <a:t>다수의 </a:t>
                </a:r>
                <a:r>
                  <a:rPr lang="en-US" altLang="ko-KR" sz="2000" b="1" dirty="0">
                    <a:solidFill>
                      <a:srgbClr val="FF0000"/>
                    </a:solidFill>
                  </a:rPr>
                  <a:t>Round</a:t>
                </a:r>
                <a:r>
                  <a:rPr lang="ko-KR" altLang="en-US" sz="2000" b="1" dirty="0">
                    <a:solidFill>
                      <a:srgbClr val="FF0000"/>
                    </a:solidFill>
                  </a:rPr>
                  <a:t>를 생략</a:t>
                </a:r>
                <a:r>
                  <a:rPr lang="ko-KR" altLang="en-US" sz="2000" dirty="0"/>
                  <a:t> 가능</a:t>
                </a:r>
                <a:endParaRPr lang="en-US" altLang="ko-KR" sz="2000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2000" dirty="0"/>
                  <a:t>총 </a:t>
                </a:r>
                <a:r>
                  <a:rPr lang="en-US" altLang="ko-KR" sz="2000" dirty="0"/>
                  <a:t>4</a:t>
                </a:r>
                <a:r>
                  <a:rPr lang="ko-KR" altLang="en-US" sz="2000" dirty="0"/>
                  <a:t>개의 </a:t>
                </a:r>
                <a:r>
                  <a:rPr lang="en-US" altLang="ko-KR" sz="2000" dirty="0"/>
                  <a:t>LUT</a:t>
                </a:r>
                <a:r>
                  <a:rPr lang="ko-KR" altLang="en-US" sz="2000" dirty="0"/>
                  <a:t>가 필요 </a:t>
                </a:r>
                <a:r>
                  <a:rPr lang="en-US" altLang="ko-KR" sz="2000" dirty="0"/>
                  <a:t>(</a:t>
                </a:r>
                <a:r>
                  <a:rPr lang="en-US" altLang="ko-KR" sz="2000" b="1" dirty="0">
                    <a:solidFill>
                      <a:srgbClr val="FF0000"/>
                    </a:solidFill>
                  </a:rPr>
                  <a:t>4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𝑲𝑩</m:t>
                    </m:r>
                  </m:oMath>
                </a14:m>
                <a:r>
                  <a:rPr lang="en-US" altLang="ko-KR" sz="2000" dirty="0"/>
                  <a:t>)</a:t>
                </a:r>
              </a:p>
              <a:p>
                <a:pPr lvl="1">
                  <a:lnSpc>
                    <a:spcPct val="120000"/>
                  </a:lnSpc>
                </a:pPr>
                <a:endParaRPr lang="en-US" altLang="ko-KR" sz="2000" dirty="0"/>
              </a:p>
              <a:p>
                <a:pPr>
                  <a:lnSpc>
                    <a:spcPct val="120000"/>
                  </a:lnSpc>
                </a:pPr>
                <a:r>
                  <a:rPr lang="en-US" altLang="ko-KR" sz="2400" dirty="0"/>
                  <a:t>Counter</a:t>
                </a:r>
                <a:r>
                  <a:rPr lang="ko-KR" altLang="en-US" sz="2400" dirty="0"/>
                  <a:t> 값 변화에 따라 </a:t>
                </a:r>
                <a:r>
                  <a:rPr lang="en-US" altLang="ko-KR" sz="2400" b="1" dirty="0">
                    <a:solidFill>
                      <a:srgbClr val="FF0000"/>
                    </a:solidFill>
                  </a:rPr>
                  <a:t>LUT </a:t>
                </a:r>
                <a:r>
                  <a:rPr lang="ko-KR" altLang="en-US" sz="2400" b="1" dirty="0">
                    <a:solidFill>
                      <a:srgbClr val="FF0000"/>
                    </a:solidFill>
                  </a:rPr>
                  <a:t>업데이트 필요 없음</a:t>
                </a:r>
                <a:endParaRPr lang="en-US" altLang="ko-KR" sz="24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sz="2000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sz="2400" dirty="0"/>
                  <a:t>기존 </a:t>
                </a:r>
                <a:r>
                  <a:rPr lang="en-US" altLang="ko-KR" sz="2400" dirty="0"/>
                  <a:t>FACE</a:t>
                </a:r>
                <a:r>
                  <a:rPr lang="ko-KR" altLang="en-US" sz="2400" dirty="0"/>
                  <a:t>와 결합하여 성능 향상</a:t>
                </a:r>
                <a:endParaRPr lang="en-US" altLang="ko-KR" sz="2400" dirty="0"/>
              </a:p>
            </p:txBody>
          </p:sp>
        </mc:Choice>
        <mc:Fallback xmlns="">
          <p:sp>
            <p:nvSpPr>
              <p:cNvPr id="13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88" y="1732176"/>
                <a:ext cx="7931225" cy="4547552"/>
              </a:xfrm>
              <a:prstGeom prst="rect">
                <a:avLst/>
              </a:prstGeom>
              <a:blipFill>
                <a:blip r:embed="rId3"/>
                <a:stretch>
                  <a:fillRect l="-845" t="-938" b="-2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31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 </a:t>
            </a:r>
            <a:r>
              <a:rPr lang="en-US" altLang="ko-KR" sz="1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     </a:t>
            </a:r>
            <a:r>
              <a:rPr lang="en-US" altLang="ko-KR" sz="105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     </a:t>
            </a:r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8356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69979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71601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73224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1560" y="28436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+mj-ea"/>
                <a:ea typeface="+mj-ea"/>
              </a:rPr>
              <a:t>Introduction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22193" y="3284984"/>
            <a:ext cx="1800200" cy="1944216"/>
            <a:chOff x="395536" y="3284984"/>
            <a:chExt cx="1368152" cy="1944216"/>
          </a:xfrm>
        </p:grpSpPr>
        <p:sp>
          <p:nvSpPr>
            <p:cNvPr id="18" name="직사각형 17"/>
            <p:cNvSpPr/>
            <p:nvPr/>
          </p:nvSpPr>
          <p:spPr>
            <a:xfrm>
              <a:off x="395536" y="3284984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5536" y="3429000"/>
              <a:ext cx="136815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50" dirty="0"/>
                <a:t>- AES</a:t>
              </a:r>
              <a:endParaRPr lang="ko-KR" altLang="en-US" b="1" spc="-150" dirty="0"/>
            </a:p>
            <a:p>
              <a:endParaRPr lang="en-US" altLang="ko-KR" b="1" spc="-150" dirty="0"/>
            </a:p>
            <a:p>
              <a:r>
                <a:rPr lang="en-US" altLang="ko-KR" b="1" spc="-150" dirty="0"/>
                <a:t>- </a:t>
              </a:r>
              <a:r>
                <a:rPr lang="en-US" altLang="ko-KR" b="1" spc="-300" dirty="0"/>
                <a:t>Side Channel Attack</a:t>
              </a:r>
            </a:p>
            <a:p>
              <a:pPr>
                <a:buFontTx/>
                <a:buChar char="-"/>
              </a:pPr>
              <a:endParaRPr lang="en-US" altLang="ko-KR" b="1" spc="-150" dirty="0"/>
            </a:p>
            <a:p>
              <a:r>
                <a:rPr lang="en-US" altLang="ko-KR" b="1" spc="-150" dirty="0"/>
                <a:t>- Masking</a:t>
              </a:r>
              <a:endParaRPr lang="ko-KR" altLang="en-US" b="1" spc="-150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638417" y="3284984"/>
            <a:ext cx="1800200" cy="1944216"/>
            <a:chOff x="2123728" y="3284984"/>
            <a:chExt cx="1368152" cy="1944216"/>
          </a:xfrm>
        </p:grpSpPr>
        <p:sp>
          <p:nvSpPr>
            <p:cNvPr id="19" name="직사각형 18"/>
            <p:cNvSpPr/>
            <p:nvPr/>
          </p:nvSpPr>
          <p:spPr>
            <a:xfrm>
              <a:off x="2123728" y="3284984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3728" y="3429000"/>
              <a:ext cx="13681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50" dirty="0"/>
                <a:t>- Outline</a:t>
              </a:r>
              <a:endParaRPr lang="ko-KR" altLang="en-US" b="1" spc="-150" dirty="0"/>
            </a:p>
            <a:p>
              <a:endParaRPr lang="en-US" altLang="ko-KR" b="1" spc="-150" dirty="0"/>
            </a:p>
            <a:p>
              <a:r>
                <a:rPr lang="en-US" altLang="ko-KR" b="1" spc="-150" dirty="0"/>
                <a:t>- Structure</a:t>
              </a:r>
              <a:endParaRPr lang="ko-KR" altLang="en-US" b="1" spc="-150" dirty="0"/>
            </a:p>
            <a:p>
              <a:endParaRPr lang="ko-KR" altLang="en-US" b="1" spc="-15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654641" y="3284984"/>
            <a:ext cx="1800200" cy="1944216"/>
            <a:chOff x="3851920" y="3284984"/>
            <a:chExt cx="1368152" cy="1944216"/>
          </a:xfrm>
        </p:grpSpPr>
        <p:sp>
          <p:nvSpPr>
            <p:cNvPr id="20" name="직사각형 19"/>
            <p:cNvSpPr/>
            <p:nvPr/>
          </p:nvSpPr>
          <p:spPr>
            <a:xfrm>
              <a:off x="3851920" y="3284984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51920" y="3429000"/>
              <a:ext cx="136815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50" dirty="0"/>
                <a:t>- FACE-LIGHT</a:t>
              </a:r>
              <a:endParaRPr lang="ko-KR" altLang="en-US" b="1" spc="-150" dirty="0"/>
            </a:p>
            <a:p>
              <a:endParaRPr lang="en-US" altLang="ko-KR" b="1" spc="-150" dirty="0"/>
            </a:p>
            <a:p>
              <a:r>
                <a:rPr lang="en-US" altLang="ko-KR" b="1" spc="-150" dirty="0"/>
                <a:t>- Extended-FACE</a:t>
              </a:r>
            </a:p>
            <a:p>
              <a:endParaRPr lang="en-US" altLang="ko-KR" b="1" spc="-150" dirty="0"/>
            </a:p>
            <a:p>
              <a:r>
                <a:rPr lang="en-US" altLang="ko-KR" b="1" spc="-150" dirty="0"/>
                <a:t>- Evaluation</a:t>
              </a:r>
              <a:endParaRPr lang="ko-KR" altLang="en-US" b="1" spc="-15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670865" y="3284984"/>
            <a:ext cx="1800200" cy="1944216"/>
            <a:chOff x="5580112" y="3284984"/>
            <a:chExt cx="1368152" cy="1944216"/>
          </a:xfrm>
        </p:grpSpPr>
        <p:sp>
          <p:nvSpPr>
            <p:cNvPr id="21" name="직사각형 20"/>
            <p:cNvSpPr/>
            <p:nvPr/>
          </p:nvSpPr>
          <p:spPr>
            <a:xfrm>
              <a:off x="5580112" y="3284984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80112" y="3429000"/>
              <a:ext cx="13681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50" dirty="0"/>
                <a:t>- Contribution</a:t>
              </a:r>
            </a:p>
            <a:p>
              <a:endParaRPr lang="en-US" altLang="ko-KR" b="1" spc="-150" dirty="0"/>
            </a:p>
            <a:p>
              <a:r>
                <a:rPr lang="en-US" altLang="ko-KR" b="1" spc="-150" dirty="0"/>
                <a:t>- Future Work</a:t>
              </a:r>
              <a:endParaRPr lang="ko-KR" altLang="en-US" b="1" spc="-150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638417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FACE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54641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Our Work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70865" y="285293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150" dirty="0">
                <a:solidFill>
                  <a:schemeClr val="bg1"/>
                </a:solidFill>
                <a:latin typeface="+mj-ea"/>
                <a:cs typeface="굴림" pitchFamily="50" charset="-127"/>
              </a:rPr>
              <a:t>Conclusion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71800" y="592242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국가암호공모전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Our Work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58" y="860424"/>
            <a:ext cx="7711284" cy="53768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69167" y="6200512"/>
            <a:ext cx="3405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Fig 8. Overview of FACE-LIGHT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28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Our Work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1162800"/>
            <a:ext cx="8496000" cy="47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0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1162800"/>
            <a:ext cx="8496000" cy="4779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Our Work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668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Our Work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1162800"/>
            <a:ext cx="8496000" cy="47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99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Our Work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1162800"/>
            <a:ext cx="8496000" cy="47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00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Our Work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12" y="1162800"/>
            <a:ext cx="8493688" cy="47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91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Our Work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12" y="1162800"/>
            <a:ext cx="8493688" cy="47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79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Our Work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72" y="1162800"/>
            <a:ext cx="8487928" cy="47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24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Our Work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72" y="1161547"/>
            <a:ext cx="8487928" cy="47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34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Our Work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64904"/>
            <a:ext cx="8064896" cy="35097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45709" y="6098252"/>
            <a:ext cx="3652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Fig 9. FACE-LIGHT Look Up Table</a:t>
            </a:r>
            <a:endParaRPr lang="ko-KR" altLang="en-US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01216" y="908720"/>
            <a:ext cx="4906888" cy="720080"/>
          </a:xfrm>
        </p:spPr>
        <p:txBody>
          <a:bodyPr/>
          <a:lstStyle/>
          <a:p>
            <a:r>
              <a:rPr lang="en-US" altLang="ko-KR" dirty="0"/>
              <a:t>Look Up Table Structure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내용 개체 틀 2"/>
              <p:cNvSpPr txBox="1">
                <a:spLocks/>
              </p:cNvSpPr>
              <p:nvPr/>
            </p:nvSpPr>
            <p:spPr>
              <a:xfrm>
                <a:off x="1240392" y="1779516"/>
                <a:ext cx="4464496" cy="6480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spc="-100" dirty="0"/>
                  <a:t>Size of LUT: 4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𝑲𝑩</m:t>
                    </m:r>
                  </m:oMath>
                </a14:m>
                <a:endParaRPr lang="en-US" altLang="ko-KR" sz="2000" spc="-100" dirty="0"/>
              </a:p>
            </p:txBody>
          </p:sp>
        </mc:Choice>
        <mc:Fallback xmlns="">
          <p:sp>
            <p:nvSpPr>
              <p:cNvPr id="14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92" y="1779516"/>
                <a:ext cx="4464496" cy="648072"/>
              </a:xfrm>
              <a:prstGeom prst="rect">
                <a:avLst/>
              </a:prstGeom>
              <a:blipFill>
                <a:blip r:embed="rId4"/>
                <a:stretch>
                  <a:fillRect l="-1228" t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/>
          <p:cNvSpPr/>
          <p:nvPr/>
        </p:nvSpPr>
        <p:spPr>
          <a:xfrm>
            <a:off x="5385220" y="1780436"/>
            <a:ext cx="2355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00" dirty="0"/>
              <a:t>업데이트 </a:t>
            </a:r>
            <a:r>
              <a:rPr lang="ko-KR" altLang="en-US" b="1" spc="-100" dirty="0">
                <a:solidFill>
                  <a:srgbClr val="FF0000"/>
                </a:solidFill>
              </a:rPr>
              <a:t>필요 없음</a:t>
            </a:r>
            <a:endParaRPr lang="en-US" altLang="ko-KR" b="1" spc="-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31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59532" y="1844824"/>
            <a:ext cx="83529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Introduction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407760" y="5281463"/>
            <a:ext cx="4256473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bg1"/>
                </a:solidFill>
              </a:rPr>
              <a:t>FACE-LIGHT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80" y="1542370"/>
            <a:ext cx="6566734" cy="492538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Our Work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01216" y="908720"/>
            <a:ext cx="4906888" cy="720080"/>
          </a:xfrm>
        </p:spPr>
        <p:txBody>
          <a:bodyPr/>
          <a:lstStyle/>
          <a:p>
            <a:r>
              <a:rPr lang="en-US" altLang="ko-KR" dirty="0"/>
              <a:t>Extended FACE</a:t>
            </a:r>
            <a:endParaRPr lang="ko-KR" altLang="en-US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395536" y="1916832"/>
            <a:ext cx="2592288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pc="-100" dirty="0"/>
              <a:t>Extended FACE</a:t>
            </a:r>
          </a:p>
          <a:p>
            <a:pPr lvl="1"/>
            <a:r>
              <a:rPr lang="en-US" altLang="ko-KR" sz="1600" spc="-100" dirty="0"/>
              <a:t>Original</a:t>
            </a:r>
            <a:r>
              <a:rPr lang="ko-KR" altLang="en-US" sz="1600" spc="-100" dirty="0"/>
              <a:t> </a:t>
            </a:r>
            <a:r>
              <a:rPr lang="en-US" altLang="ko-KR" sz="1600" spc="-100" dirty="0"/>
              <a:t>FACE</a:t>
            </a:r>
          </a:p>
          <a:p>
            <a:pPr lvl="1"/>
            <a:r>
              <a:rPr lang="en-US" altLang="ko-KR" sz="1600" spc="-100" dirty="0"/>
              <a:t>FACE-Light</a:t>
            </a:r>
          </a:p>
          <a:p>
            <a:endParaRPr lang="en-US" altLang="ko-KR" sz="2000" spc="-100" dirty="0"/>
          </a:p>
          <a:p>
            <a:r>
              <a:rPr lang="ko-KR" altLang="en-US" sz="2000" spc="-100" dirty="0"/>
              <a:t>연산 절감 효과</a:t>
            </a:r>
            <a:endParaRPr lang="en-US" altLang="ko-KR" sz="2000" spc="-100" dirty="0"/>
          </a:p>
          <a:p>
            <a:pPr lvl="1"/>
            <a:r>
              <a:rPr lang="en-US" altLang="ko-KR" sz="1600" spc="-100" dirty="0" err="1"/>
              <a:t>Subbytes</a:t>
            </a:r>
            <a:endParaRPr lang="en-US" altLang="ko-KR" sz="1600" spc="-100" dirty="0"/>
          </a:p>
          <a:p>
            <a:pPr lvl="1"/>
            <a:r>
              <a:rPr lang="en-US" altLang="ko-KR" sz="1600" spc="-100" dirty="0" err="1"/>
              <a:t>AddRoundKey</a:t>
            </a:r>
            <a:endParaRPr lang="en-US" altLang="ko-KR" sz="1600" spc="-100" dirty="0"/>
          </a:p>
          <a:p>
            <a:pPr lvl="1"/>
            <a:endParaRPr lang="en-US" altLang="ko-KR" sz="1600" spc="-100" dirty="0"/>
          </a:p>
          <a:p>
            <a:endParaRPr lang="en-US" altLang="ko-KR" sz="2000" spc="-100" dirty="0"/>
          </a:p>
        </p:txBody>
      </p:sp>
    </p:spTree>
    <p:extLst>
      <p:ext uri="{BB962C8B-B14F-4D97-AF65-F5344CB8AC3E}">
        <p14:creationId xmlns:p14="http://schemas.microsoft.com/office/powerpoint/2010/main" val="582654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Our Work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01216" y="908720"/>
            <a:ext cx="4906888" cy="720080"/>
          </a:xfrm>
        </p:spPr>
        <p:txBody>
          <a:bodyPr/>
          <a:lstStyle/>
          <a:p>
            <a:r>
              <a:rPr lang="en-US" altLang="ko-KR" dirty="0"/>
              <a:t>Evaluation </a:t>
            </a:r>
            <a:r>
              <a:rPr lang="en-US" altLang="ko-KR" sz="2400" dirty="0"/>
              <a:t>(Calculating Speed)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96421"/>
              </p:ext>
            </p:extLst>
          </p:nvPr>
        </p:nvGraphicFramePr>
        <p:xfrm>
          <a:off x="425301" y="3278199"/>
          <a:ext cx="8368605" cy="222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721">
                  <a:extLst>
                    <a:ext uri="{9D8B030D-6E8A-4147-A177-3AD203B41FA5}">
                      <a16:colId xmlns:a16="http://schemas.microsoft.com/office/drawing/2014/main" val="495139181"/>
                    </a:ext>
                  </a:extLst>
                </a:gridCol>
                <a:gridCol w="1673721">
                  <a:extLst>
                    <a:ext uri="{9D8B030D-6E8A-4147-A177-3AD203B41FA5}">
                      <a16:colId xmlns:a16="http://schemas.microsoft.com/office/drawing/2014/main" val="2341066046"/>
                    </a:ext>
                  </a:extLst>
                </a:gridCol>
                <a:gridCol w="1673721">
                  <a:extLst>
                    <a:ext uri="{9D8B030D-6E8A-4147-A177-3AD203B41FA5}">
                      <a16:colId xmlns:a16="http://schemas.microsoft.com/office/drawing/2014/main" val="470160988"/>
                    </a:ext>
                  </a:extLst>
                </a:gridCol>
                <a:gridCol w="1673721">
                  <a:extLst>
                    <a:ext uri="{9D8B030D-6E8A-4147-A177-3AD203B41FA5}">
                      <a16:colId xmlns:a16="http://schemas.microsoft.com/office/drawing/2014/main" val="2417326663"/>
                    </a:ext>
                  </a:extLst>
                </a:gridCol>
                <a:gridCol w="1673721">
                  <a:extLst>
                    <a:ext uri="{9D8B030D-6E8A-4147-A177-3AD203B41FA5}">
                      <a16:colId xmlns:a16="http://schemas.microsoft.com/office/drawing/2014/main" val="2112073990"/>
                    </a:ext>
                  </a:extLst>
                </a:gridCol>
              </a:tblGrid>
              <a:tr h="534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Security</a:t>
                      </a:r>
                      <a:r>
                        <a:rPr lang="en-US" altLang="ko-KR" sz="1600" baseline="0" dirty="0"/>
                        <a:t> Level</a:t>
                      </a:r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Dinu</a:t>
                      </a:r>
                      <a:r>
                        <a:rPr lang="en-US" altLang="ko-KR" sz="1600" dirty="0"/>
                        <a:t> et al. </a:t>
                      </a:r>
                      <a:r>
                        <a:rPr lang="en-US" altLang="ko-KR" sz="1600" baseline="30000" dirty="0"/>
                        <a:t>[2]</a:t>
                      </a:r>
                      <a:endParaRPr lang="ko-KR" altLang="en-US" sz="1600" baseline="300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Otte</a:t>
                      </a:r>
                      <a:r>
                        <a:rPr lang="en-US" altLang="ko-KR" sz="1600" dirty="0"/>
                        <a:t> et al. </a:t>
                      </a:r>
                      <a:r>
                        <a:rPr lang="en-US" altLang="ko-KR" sz="1600" baseline="30000" dirty="0"/>
                        <a:t>[3]</a:t>
                      </a:r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FACE-Light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(Our</a:t>
                      </a:r>
                      <a:r>
                        <a:rPr lang="en-US" altLang="ko-KR" sz="1600" baseline="0" dirty="0"/>
                        <a:t> Work)</a:t>
                      </a:r>
                      <a:endParaRPr lang="ko-KR" altLang="en-US" sz="1600" dirty="0"/>
                    </a:p>
                  </a:txBody>
                  <a:tcPr marL="130839" marR="130839" marT="65419" marB="65419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Ex-FACE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(Our</a:t>
                      </a:r>
                      <a:r>
                        <a:rPr lang="en-US" altLang="ko-KR" sz="1600" baseline="0" dirty="0"/>
                        <a:t> Work)</a:t>
                      </a:r>
                      <a:endParaRPr lang="ko-KR" altLang="en-US" sz="1600" dirty="0"/>
                    </a:p>
                  </a:txBody>
                  <a:tcPr marL="130839" marR="130839" marT="65419" marB="65419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292078"/>
                  </a:ext>
                </a:extLst>
              </a:tr>
              <a:tr h="534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AES-128</a:t>
                      </a:r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2,835</a:t>
                      </a:r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2,507</a:t>
                      </a:r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2,218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30839" marR="130839" marT="65419" marB="6541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1,967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30839" marR="130839" marT="65419" marB="6541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63700"/>
                  </a:ext>
                </a:extLst>
              </a:tr>
              <a:tr h="534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AES-192</a:t>
                      </a:r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N/A</a:t>
                      </a:r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2,991</a:t>
                      </a:r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2,702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30839" marR="130839" marT="65419" marB="654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2,449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30839" marR="130839" marT="65419" marB="654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680869"/>
                  </a:ext>
                </a:extLst>
              </a:tr>
              <a:tr h="534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AES-256</a:t>
                      </a:r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N/A</a:t>
                      </a:r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3,473</a:t>
                      </a:r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3,184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30839" marR="130839" marT="65419" marB="6541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2,931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30839" marR="130839" marT="65419" marB="6541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47232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609079" y="2863231"/>
            <a:ext cx="2144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/>
              <a:t>Unit: Clock Cycles</a:t>
            </a:r>
            <a:endParaRPr lang="ko-KR" altLang="en-US" b="1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95535" y="1922820"/>
            <a:ext cx="8360767" cy="765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pc="-100" dirty="0"/>
              <a:t>표준 </a:t>
            </a:r>
            <a:r>
              <a:rPr lang="en-US" altLang="ko-KR" sz="2000" spc="-100" dirty="0"/>
              <a:t>AES</a:t>
            </a:r>
            <a:r>
              <a:rPr lang="ko-KR" altLang="en-US" sz="2000" spc="-100" dirty="0"/>
              <a:t>보다 약 </a:t>
            </a:r>
            <a:r>
              <a:rPr lang="en-US" altLang="ko-KR" sz="2000" b="1" spc="-100" dirty="0">
                <a:solidFill>
                  <a:srgbClr val="FF0000"/>
                </a:solidFill>
              </a:rPr>
              <a:t>22% </a:t>
            </a:r>
            <a:r>
              <a:rPr lang="ko-KR" altLang="en-US" sz="2000" b="1" spc="-100" dirty="0">
                <a:solidFill>
                  <a:srgbClr val="FF0000"/>
                </a:solidFill>
              </a:rPr>
              <a:t>성능 향상</a:t>
            </a:r>
            <a:r>
              <a:rPr lang="ko-KR" altLang="en-US" sz="2000" spc="-100" dirty="0"/>
              <a:t>을 보임</a:t>
            </a:r>
            <a:endParaRPr lang="en-US" altLang="ko-KR" sz="2000" spc="-100" dirty="0"/>
          </a:p>
          <a:p>
            <a:r>
              <a:rPr lang="ko-KR" altLang="en-US" sz="2000" spc="-100" dirty="0"/>
              <a:t>추가적인 </a:t>
            </a:r>
            <a:r>
              <a:rPr lang="en-US" altLang="ko-KR" sz="2000" spc="-100" dirty="0"/>
              <a:t>LUT </a:t>
            </a:r>
            <a:r>
              <a:rPr lang="ko-KR" altLang="en-US" sz="2000" spc="-100" dirty="0"/>
              <a:t>업데이트 시간 소요가 없음</a:t>
            </a:r>
            <a:endParaRPr lang="en-US" altLang="ko-KR" sz="1600" spc="-100" dirty="0"/>
          </a:p>
        </p:txBody>
      </p:sp>
      <p:sp>
        <p:nvSpPr>
          <p:cNvPr id="14" name="TextBox 13"/>
          <p:cNvSpPr txBox="1"/>
          <p:nvPr/>
        </p:nvSpPr>
        <p:spPr>
          <a:xfrm>
            <a:off x="2319043" y="5721380"/>
            <a:ext cx="450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Table 1. Comparison of calculating speed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4939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Our Work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01216" y="908720"/>
            <a:ext cx="4906888" cy="720080"/>
          </a:xfrm>
        </p:spPr>
        <p:txBody>
          <a:bodyPr/>
          <a:lstStyle/>
          <a:p>
            <a:r>
              <a:rPr lang="en-US" altLang="ko-KR" dirty="0"/>
              <a:t>Evaluation </a:t>
            </a:r>
            <a:r>
              <a:rPr lang="en-US" altLang="ko-KR" sz="2400" dirty="0"/>
              <a:t>(vs FACE)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447268"/>
              </p:ext>
            </p:extLst>
          </p:nvPr>
        </p:nvGraphicFramePr>
        <p:xfrm>
          <a:off x="503547" y="3183294"/>
          <a:ext cx="8136906" cy="275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2302">
                  <a:extLst>
                    <a:ext uri="{9D8B030D-6E8A-4147-A177-3AD203B41FA5}">
                      <a16:colId xmlns:a16="http://schemas.microsoft.com/office/drawing/2014/main" val="495139181"/>
                    </a:ext>
                  </a:extLst>
                </a:gridCol>
                <a:gridCol w="2712302">
                  <a:extLst>
                    <a:ext uri="{9D8B030D-6E8A-4147-A177-3AD203B41FA5}">
                      <a16:colId xmlns:a16="http://schemas.microsoft.com/office/drawing/2014/main" val="2341066046"/>
                    </a:ext>
                  </a:extLst>
                </a:gridCol>
                <a:gridCol w="2712302">
                  <a:extLst>
                    <a:ext uri="{9D8B030D-6E8A-4147-A177-3AD203B41FA5}">
                      <a16:colId xmlns:a16="http://schemas.microsoft.com/office/drawing/2014/main" val="470160988"/>
                    </a:ext>
                  </a:extLst>
                </a:gridCol>
              </a:tblGrid>
              <a:tr h="53454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FACE</a:t>
                      </a:r>
                      <a:endParaRPr lang="ko-KR" altLang="en-US" sz="1600" baseline="300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FACE-LIGHT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(Our</a:t>
                      </a:r>
                      <a:r>
                        <a:rPr lang="en-US" altLang="ko-KR" sz="1600" baseline="0" dirty="0"/>
                        <a:t> Work)</a:t>
                      </a:r>
                      <a:endParaRPr lang="ko-KR" altLang="en-US" sz="1600" dirty="0"/>
                    </a:p>
                  </a:txBody>
                  <a:tcPr marL="130839" marR="130839" marT="65419" marB="65419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292078"/>
                  </a:ext>
                </a:extLst>
              </a:tr>
              <a:tr h="534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Table Update</a:t>
                      </a:r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30839" marR="130839" marT="65419" marB="6541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63700"/>
                  </a:ext>
                </a:extLst>
              </a:tr>
              <a:tr h="534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Constant</a:t>
                      </a:r>
                      <a:r>
                        <a:rPr lang="en-US" altLang="ko-KR" sz="1600" baseline="0" dirty="0"/>
                        <a:t> Timing</a:t>
                      </a:r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Not</a:t>
                      </a:r>
                      <a:r>
                        <a:rPr lang="en-US" altLang="ko-KR" sz="1600" baseline="0" dirty="0"/>
                        <a:t> Support</a:t>
                      </a:r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Support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30839" marR="130839" marT="65419" marB="654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680869"/>
                  </a:ext>
                </a:extLst>
              </a:tr>
              <a:tr h="534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Target</a:t>
                      </a:r>
                      <a:r>
                        <a:rPr lang="en-US" altLang="ko-KR" sz="1600" baseline="0" dirty="0"/>
                        <a:t> Processor</a:t>
                      </a:r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32-bits</a:t>
                      </a:r>
                      <a:r>
                        <a:rPr lang="en-US" altLang="ko-KR" sz="1600" baseline="0" dirty="0"/>
                        <a:t> or above</a:t>
                      </a:r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8-bits or above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30839" marR="130839" marT="65419" marB="6541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472326"/>
                  </a:ext>
                </a:extLst>
              </a:tr>
              <a:tr h="534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Expandable</a:t>
                      </a:r>
                      <a:r>
                        <a:rPr lang="en-US" altLang="ko-KR" sz="1600" baseline="0" dirty="0"/>
                        <a:t> Round</a:t>
                      </a:r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Round 2</a:t>
                      </a:r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Round 3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30839" marR="130839" marT="65419" marB="6541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84266"/>
                  </a:ext>
                </a:extLst>
              </a:tr>
            </a:tbl>
          </a:graphicData>
        </a:graphic>
      </p:graphicFrame>
      <p:sp>
        <p:nvSpPr>
          <p:cNvPr id="10" name="내용 개체 틀 2"/>
          <p:cNvSpPr txBox="1">
            <a:spLocks/>
          </p:cNvSpPr>
          <p:nvPr/>
        </p:nvSpPr>
        <p:spPr>
          <a:xfrm>
            <a:off x="395535" y="1922820"/>
            <a:ext cx="8360767" cy="7650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spc="-100" dirty="0"/>
              <a:t>FACE-LIGHT </a:t>
            </a:r>
            <a:r>
              <a:rPr lang="en-US" altLang="ko-KR" sz="1800" b="1" spc="-100" dirty="0">
                <a:solidFill>
                  <a:srgbClr val="FF0000"/>
                </a:solidFill>
              </a:rPr>
              <a:t>8bits Microcontroller</a:t>
            </a:r>
            <a:r>
              <a:rPr lang="ko-KR" altLang="en-US" sz="1800" spc="-100" dirty="0"/>
              <a:t>에 최적화 됨</a:t>
            </a:r>
            <a:endParaRPr lang="en-US" altLang="ko-KR" sz="1800" spc="-100" dirty="0"/>
          </a:p>
          <a:p>
            <a:r>
              <a:rPr lang="en-US" altLang="ko-KR" sz="1800" spc="-100" dirty="0"/>
              <a:t>LUT </a:t>
            </a:r>
            <a:r>
              <a:rPr lang="ko-KR" altLang="en-US" sz="1800" spc="-100" dirty="0"/>
              <a:t>업데이트가 없기 때문에 </a:t>
            </a:r>
            <a:r>
              <a:rPr lang="en-US" altLang="ko-KR" sz="1800" spc="-100" dirty="0"/>
              <a:t>Constant Timing </a:t>
            </a:r>
            <a:r>
              <a:rPr lang="ko-KR" altLang="en-US" sz="1800" spc="-100" dirty="0"/>
              <a:t>유지</a:t>
            </a:r>
            <a:endParaRPr lang="en-US" altLang="ko-KR" sz="1800" spc="-100" dirty="0"/>
          </a:p>
          <a:p>
            <a:r>
              <a:rPr lang="en-US" altLang="ko-KR" sz="1800" spc="-100" dirty="0"/>
              <a:t>8bits </a:t>
            </a:r>
            <a:r>
              <a:rPr lang="ko-KR" altLang="en-US" sz="1800" spc="-100" dirty="0"/>
              <a:t>저전력 프로세서부터 제약없이 사용 가능</a:t>
            </a:r>
            <a:endParaRPr lang="en-US" altLang="ko-KR" sz="1800" spc="-100" dirty="0"/>
          </a:p>
        </p:txBody>
      </p:sp>
      <p:sp>
        <p:nvSpPr>
          <p:cNvPr id="13" name="TextBox 12"/>
          <p:cNvSpPr txBox="1"/>
          <p:nvPr/>
        </p:nvSpPr>
        <p:spPr>
          <a:xfrm>
            <a:off x="2388324" y="6066114"/>
            <a:ext cx="429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Table 2. Comparison with original FACE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913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Our Work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01216" y="908720"/>
            <a:ext cx="6707088" cy="720080"/>
          </a:xfrm>
        </p:spPr>
        <p:txBody>
          <a:bodyPr/>
          <a:lstStyle/>
          <a:p>
            <a:r>
              <a:rPr lang="en-US" altLang="ko-KR" dirty="0"/>
              <a:t>Evaluation </a:t>
            </a:r>
            <a:r>
              <a:rPr lang="en-US" altLang="ko-KR" sz="2400" dirty="0"/>
              <a:t>(Side Channel Attack Resistance)</a:t>
            </a:r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95535" y="1634664"/>
            <a:ext cx="8360767" cy="765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spc="-100" dirty="0">
                <a:solidFill>
                  <a:srgbClr val="FF0000"/>
                </a:solidFill>
              </a:rPr>
              <a:t>파형 분석</a:t>
            </a:r>
            <a:r>
              <a:rPr lang="en-US" altLang="ko-KR" sz="2000" b="1" spc="-100" dirty="0">
                <a:solidFill>
                  <a:srgbClr val="FF0000"/>
                </a:solidFill>
              </a:rPr>
              <a:t> </a:t>
            </a:r>
            <a:r>
              <a:rPr lang="ko-KR" altLang="en-US" sz="2000" b="1" spc="-100" dirty="0">
                <a:solidFill>
                  <a:srgbClr val="FF0000"/>
                </a:solidFill>
              </a:rPr>
              <a:t>공격</a:t>
            </a:r>
            <a:r>
              <a:rPr lang="en-US" altLang="ko-KR" sz="2000" spc="-100" dirty="0"/>
              <a:t>(CPA, DPA)</a:t>
            </a:r>
            <a:r>
              <a:rPr lang="ko-KR" altLang="en-US" sz="2000" spc="-100" dirty="0"/>
              <a:t>에 대한 </a:t>
            </a:r>
            <a:r>
              <a:rPr lang="ko-KR" altLang="en-US" sz="2000" b="1" spc="-100" dirty="0">
                <a:solidFill>
                  <a:srgbClr val="FF0000"/>
                </a:solidFill>
              </a:rPr>
              <a:t>저항성</a:t>
            </a:r>
            <a:r>
              <a:rPr lang="ko-KR" altLang="en-US" sz="2000" spc="-100" dirty="0"/>
              <a:t>을 지님</a:t>
            </a:r>
            <a:endParaRPr lang="en-US" altLang="ko-KR" sz="1600" spc="-100" dirty="0"/>
          </a:p>
        </p:txBody>
      </p:sp>
      <p:sp>
        <p:nvSpPr>
          <p:cNvPr id="14" name="TextBox 13"/>
          <p:cNvSpPr txBox="1"/>
          <p:nvPr/>
        </p:nvSpPr>
        <p:spPr>
          <a:xfrm>
            <a:off x="2715096" y="6228020"/>
            <a:ext cx="36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Fig 10. Graph of Power Analysis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55" y="2041592"/>
            <a:ext cx="7377682" cy="421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27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Our Work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01216" y="908720"/>
            <a:ext cx="4906888" cy="720080"/>
          </a:xfrm>
        </p:spPr>
        <p:txBody>
          <a:bodyPr/>
          <a:lstStyle/>
          <a:p>
            <a:r>
              <a:rPr lang="en-US" altLang="ko-KR" dirty="0"/>
              <a:t>Evaluation </a:t>
            </a:r>
            <a:r>
              <a:rPr lang="en-US" altLang="ko-KR" sz="2400" dirty="0"/>
              <a:t>(vs LEA)</a:t>
            </a:r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95535" y="1922820"/>
            <a:ext cx="8360767" cy="1501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pc="-100" dirty="0"/>
              <a:t>ARX </a:t>
            </a:r>
            <a:r>
              <a:rPr lang="ko-KR" altLang="en-US" sz="2000" spc="-100" dirty="0"/>
              <a:t>연산을 사용하는 </a:t>
            </a:r>
            <a:r>
              <a:rPr lang="en-US" altLang="ko-KR" sz="2000" spc="-100" dirty="0"/>
              <a:t>LEA</a:t>
            </a:r>
            <a:r>
              <a:rPr lang="ko-KR" altLang="en-US" sz="2000" spc="-100" dirty="0"/>
              <a:t>에 비해 </a:t>
            </a:r>
            <a:r>
              <a:rPr lang="ko-KR" altLang="en-US" sz="2000" b="1" spc="-100" dirty="0">
                <a:solidFill>
                  <a:srgbClr val="FF0000"/>
                </a:solidFill>
              </a:rPr>
              <a:t>매우 빠른 </a:t>
            </a:r>
            <a:r>
              <a:rPr lang="ko-KR" altLang="en-US" sz="2000" b="1" spc="-100" dirty="0" err="1">
                <a:solidFill>
                  <a:srgbClr val="FF0000"/>
                </a:solidFill>
              </a:rPr>
              <a:t>마스킹</a:t>
            </a:r>
            <a:r>
              <a:rPr lang="ko-KR" altLang="en-US" sz="2000" b="1" spc="-100" dirty="0">
                <a:solidFill>
                  <a:srgbClr val="FF0000"/>
                </a:solidFill>
              </a:rPr>
              <a:t> 속도</a:t>
            </a:r>
            <a:endParaRPr lang="en-US" altLang="ko-KR" sz="2000" b="1" spc="-100" dirty="0">
              <a:solidFill>
                <a:srgbClr val="FF0000"/>
              </a:solidFill>
            </a:endParaRPr>
          </a:p>
          <a:p>
            <a:r>
              <a:rPr lang="ko-KR" altLang="en-US" sz="2000" spc="-100" dirty="0"/>
              <a:t>기존의 </a:t>
            </a:r>
            <a:r>
              <a:rPr lang="en-US" altLang="ko-KR" sz="2000" spc="-100" dirty="0"/>
              <a:t>Masked</a:t>
            </a:r>
            <a:r>
              <a:rPr lang="ko-KR" altLang="en-US" sz="2000" spc="-100" dirty="0"/>
              <a:t> </a:t>
            </a:r>
            <a:r>
              <a:rPr lang="en-US" altLang="ko-KR" sz="2000" spc="-100" dirty="0"/>
              <a:t>AES </a:t>
            </a:r>
            <a:r>
              <a:rPr lang="ko-KR" altLang="en-US" sz="2000" spc="-100" dirty="0"/>
              <a:t>연구 결과에 비해 성능 향상</a:t>
            </a:r>
            <a:endParaRPr lang="en-US" altLang="ko-KR" sz="2000" spc="-100" dirty="0"/>
          </a:p>
          <a:p>
            <a:pPr lvl="1"/>
            <a:r>
              <a:rPr lang="en-US" altLang="ko-KR" sz="1600" b="1" spc="-100" dirty="0">
                <a:solidFill>
                  <a:srgbClr val="FF0000"/>
                </a:solidFill>
              </a:rPr>
              <a:t>FACE-LIGHT, </a:t>
            </a:r>
            <a:r>
              <a:rPr lang="ko-KR" altLang="en-US" sz="1600" b="1" spc="-100" dirty="0">
                <a:solidFill>
                  <a:srgbClr val="FF0000"/>
                </a:solidFill>
              </a:rPr>
              <a:t>소프트웨어 최적화</a:t>
            </a:r>
            <a:endParaRPr lang="en-US" altLang="ko-KR" sz="1600" b="1" spc="-100" dirty="0">
              <a:solidFill>
                <a:srgbClr val="FF0000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059546"/>
              </p:ext>
            </p:extLst>
          </p:nvPr>
        </p:nvGraphicFramePr>
        <p:xfrm>
          <a:off x="425662" y="4042812"/>
          <a:ext cx="8220668" cy="115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167">
                  <a:extLst>
                    <a:ext uri="{9D8B030D-6E8A-4147-A177-3AD203B41FA5}">
                      <a16:colId xmlns:a16="http://schemas.microsoft.com/office/drawing/2014/main" val="495139181"/>
                    </a:ext>
                  </a:extLst>
                </a:gridCol>
                <a:gridCol w="2055167">
                  <a:extLst>
                    <a:ext uri="{9D8B030D-6E8A-4147-A177-3AD203B41FA5}">
                      <a16:colId xmlns:a16="http://schemas.microsoft.com/office/drawing/2014/main" val="2341066046"/>
                    </a:ext>
                  </a:extLst>
                </a:gridCol>
                <a:gridCol w="2055167">
                  <a:extLst>
                    <a:ext uri="{9D8B030D-6E8A-4147-A177-3AD203B41FA5}">
                      <a16:colId xmlns:a16="http://schemas.microsoft.com/office/drawing/2014/main" val="1875131908"/>
                    </a:ext>
                  </a:extLst>
                </a:gridCol>
                <a:gridCol w="2055167">
                  <a:extLst>
                    <a:ext uri="{9D8B030D-6E8A-4147-A177-3AD203B41FA5}">
                      <a16:colId xmlns:a16="http://schemas.microsoft.com/office/drawing/2014/main" val="2417326663"/>
                    </a:ext>
                  </a:extLst>
                </a:gridCol>
              </a:tblGrid>
              <a:tr h="534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LEA-128 </a:t>
                      </a:r>
                      <a:r>
                        <a:rPr lang="en-US" altLang="ko-KR" sz="1600" baseline="30000" dirty="0"/>
                        <a:t>[4]</a:t>
                      </a:r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Masked LEA-128</a:t>
                      </a:r>
                      <a:r>
                        <a:rPr lang="en-US" altLang="ko-KR" sz="1600" baseline="30000" dirty="0"/>
                        <a:t> [5]</a:t>
                      </a:r>
                      <a:endParaRPr lang="ko-KR" altLang="en-US" sz="1600" baseline="300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Masked</a:t>
                      </a:r>
                      <a:r>
                        <a:rPr lang="en-US" altLang="ko-KR" sz="1600" baseline="0" dirty="0"/>
                        <a:t> AES-128</a:t>
                      </a:r>
                      <a:br>
                        <a:rPr lang="en-US" altLang="ko-KR" sz="1600" baseline="0" dirty="0"/>
                      </a:br>
                      <a:r>
                        <a:rPr lang="en-US" altLang="ko-KR" sz="1600" baseline="0" dirty="0"/>
                        <a:t>(Previous Work) </a:t>
                      </a:r>
                      <a:r>
                        <a:rPr lang="en-US" altLang="ko-KR" sz="1600" baseline="30000" dirty="0"/>
                        <a:t>[6]</a:t>
                      </a:r>
                      <a:endParaRPr lang="ko-KR" altLang="en-US" sz="1600" dirty="0"/>
                    </a:p>
                  </a:txBody>
                  <a:tcPr marL="130839" marR="130839" marT="65419" marB="65419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Masked FACE-128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(Our</a:t>
                      </a:r>
                      <a:r>
                        <a:rPr lang="en-US" altLang="ko-KR" sz="1600" baseline="0" dirty="0"/>
                        <a:t> Work)</a:t>
                      </a:r>
                      <a:endParaRPr lang="ko-KR" altLang="en-US" sz="1600" dirty="0"/>
                    </a:p>
                  </a:txBody>
                  <a:tcPr marL="130839" marR="130839" marT="65419" marB="65419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292078"/>
                  </a:ext>
                </a:extLst>
              </a:tr>
              <a:tr h="534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2,688</a:t>
                      </a:r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36,589</a:t>
                      </a:r>
                      <a:endParaRPr lang="ko-KR" altLang="en-US" sz="1600" dirty="0"/>
                    </a:p>
                  </a:txBody>
                  <a:tcPr marL="130839" marR="130839" marT="65419" marB="654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25,970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30839" marR="130839" marT="65419" marB="65419"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6,219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30839" marR="130839" marT="65419" marB="6541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6370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569915" y="3639282"/>
            <a:ext cx="2144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/>
              <a:t>Unit: Clock Cycles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F3C009-2D25-4594-AF1A-D74FDBCAD0BE}"/>
              </a:ext>
            </a:extLst>
          </p:cNvPr>
          <p:cNvSpPr txBox="1"/>
          <p:nvPr/>
        </p:nvSpPr>
        <p:spPr>
          <a:xfrm>
            <a:off x="1890400" y="5264270"/>
            <a:ext cx="536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Table 3. Comparison with LEA and Previous 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546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59532" y="1844824"/>
            <a:ext cx="83529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407760" y="5281463"/>
            <a:ext cx="4256473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bg1"/>
                </a:solidFill>
              </a:rPr>
              <a:t>FACE-LIGHT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327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Conclusion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01216" y="908720"/>
            <a:ext cx="4906888" cy="720080"/>
          </a:xfrm>
        </p:spPr>
        <p:txBody>
          <a:bodyPr/>
          <a:lstStyle/>
          <a:p>
            <a:r>
              <a:rPr lang="en-US" altLang="ko-KR" dirty="0"/>
              <a:t>Contribution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31713" y="2058424"/>
            <a:ext cx="8360767" cy="43229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-100" dirty="0"/>
              <a:t>저전력 프로세스 상에서 </a:t>
            </a:r>
            <a:r>
              <a:rPr lang="en-US" altLang="ko-KR" sz="2400" spc="-100" dirty="0"/>
              <a:t>AES-CTR</a:t>
            </a:r>
            <a:r>
              <a:rPr lang="ko-KR" altLang="en-US" sz="2400" spc="-100" dirty="0"/>
              <a:t>의</a:t>
            </a:r>
            <a:r>
              <a:rPr lang="en-US" altLang="ko-KR" sz="2400" spc="-100" dirty="0"/>
              <a:t> </a:t>
            </a:r>
            <a:r>
              <a:rPr lang="ko-KR" altLang="en-US" sz="2400" spc="-100" dirty="0"/>
              <a:t>효과적인 최적화</a:t>
            </a:r>
            <a:endParaRPr lang="en-US" altLang="ko-KR" sz="2400" spc="-100" dirty="0"/>
          </a:p>
          <a:p>
            <a:pPr lvl="1"/>
            <a:r>
              <a:rPr lang="en-US" altLang="ko-KR" sz="2000" spc="-100" dirty="0"/>
              <a:t>Clock Cycles </a:t>
            </a:r>
            <a:r>
              <a:rPr lang="ko-KR" altLang="en-US" sz="2000" spc="-100" dirty="0"/>
              <a:t>최적화</a:t>
            </a:r>
            <a:endParaRPr lang="en-US" altLang="ko-KR" sz="2000" spc="-100" dirty="0"/>
          </a:p>
          <a:p>
            <a:endParaRPr lang="en-US" altLang="ko-KR" sz="2400" spc="-100" dirty="0"/>
          </a:p>
          <a:p>
            <a:r>
              <a:rPr lang="en-US" altLang="ko-KR" sz="2400" spc="-100" dirty="0"/>
              <a:t>FACE</a:t>
            </a:r>
            <a:r>
              <a:rPr lang="ko-KR" altLang="en-US" sz="2400" spc="-100" dirty="0"/>
              <a:t>에 비해 더 많은 </a:t>
            </a:r>
            <a:r>
              <a:rPr lang="en-US" altLang="ko-KR" sz="2400" spc="-100" dirty="0"/>
              <a:t>Round </a:t>
            </a:r>
            <a:r>
              <a:rPr lang="ko-KR" altLang="en-US" sz="2400" spc="-100" dirty="0"/>
              <a:t>확장 가능</a:t>
            </a:r>
            <a:endParaRPr lang="en-US" altLang="ko-KR" sz="2400" spc="-100" dirty="0"/>
          </a:p>
          <a:p>
            <a:endParaRPr lang="en-US" altLang="ko-KR" sz="2400" spc="-100" dirty="0"/>
          </a:p>
          <a:p>
            <a:r>
              <a:rPr lang="en-US" altLang="ko-KR" sz="2400" spc="-100" dirty="0"/>
              <a:t>Constant Timing</a:t>
            </a:r>
            <a:r>
              <a:rPr lang="ko-KR" altLang="en-US" sz="2400" spc="-100" dirty="0"/>
              <a:t>을 통한 공격 지점 예측의 어려움</a:t>
            </a:r>
            <a:endParaRPr lang="en-US" altLang="ko-KR" sz="2400" spc="-100" dirty="0"/>
          </a:p>
          <a:p>
            <a:endParaRPr lang="en-US" altLang="ko-KR" sz="2400" spc="-100" dirty="0"/>
          </a:p>
          <a:p>
            <a:r>
              <a:rPr lang="ko-KR" altLang="en-US" sz="2400" spc="-100" dirty="0"/>
              <a:t>전력 분석 대응을 위한 </a:t>
            </a:r>
            <a:r>
              <a:rPr lang="en-US" altLang="ko-KR" sz="2400" spc="-100" dirty="0"/>
              <a:t>Masking </a:t>
            </a:r>
            <a:r>
              <a:rPr lang="ko-KR" altLang="en-US" sz="2400" spc="-100" dirty="0"/>
              <a:t>적용</a:t>
            </a:r>
            <a:endParaRPr lang="en-US" altLang="ko-KR" sz="2400" spc="-100" dirty="0"/>
          </a:p>
          <a:p>
            <a:endParaRPr lang="en-US" altLang="ko-KR" sz="2400" spc="-100" dirty="0"/>
          </a:p>
          <a:p>
            <a:r>
              <a:rPr lang="en-US" altLang="ko-KR" sz="2400" spc="-100" dirty="0"/>
              <a:t>AES</a:t>
            </a:r>
            <a:r>
              <a:rPr lang="ko-KR" altLang="en-US" sz="2400" spc="-100" dirty="0"/>
              <a:t>의</a:t>
            </a:r>
            <a:r>
              <a:rPr lang="en-US" altLang="ko-KR" sz="2400" spc="-100" dirty="0"/>
              <a:t> </a:t>
            </a:r>
            <a:r>
              <a:rPr lang="ko-KR" altLang="en-US" sz="2400" spc="-100" dirty="0"/>
              <a:t>경량화</a:t>
            </a:r>
            <a:endParaRPr lang="en-US" altLang="ko-KR" sz="2400" spc="-100" dirty="0"/>
          </a:p>
        </p:txBody>
      </p:sp>
    </p:spTree>
    <p:extLst>
      <p:ext uri="{BB962C8B-B14F-4D97-AF65-F5344CB8AC3E}">
        <p14:creationId xmlns:p14="http://schemas.microsoft.com/office/powerpoint/2010/main" val="234990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Conclusion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01216" y="908720"/>
            <a:ext cx="4906888" cy="720080"/>
          </a:xfrm>
        </p:spPr>
        <p:txBody>
          <a:bodyPr/>
          <a:lstStyle/>
          <a:p>
            <a:r>
              <a:rPr lang="en-US" altLang="ko-KR" dirty="0"/>
              <a:t>Future Work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31713" y="2058425"/>
            <a:ext cx="8360767" cy="432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-100" dirty="0"/>
              <a:t>다양한 플랫폼 상에서의 최적화</a:t>
            </a:r>
            <a:endParaRPr lang="en-US" altLang="ko-KR" sz="2400" spc="-100" dirty="0"/>
          </a:p>
          <a:p>
            <a:pPr lvl="1"/>
            <a:r>
              <a:rPr lang="en-US" altLang="ko-KR" sz="2000" spc="-100" dirty="0"/>
              <a:t>16bits MSP … ETC</a:t>
            </a:r>
          </a:p>
          <a:p>
            <a:pPr marL="0" indent="0">
              <a:buNone/>
            </a:pPr>
            <a:endParaRPr lang="en-US" altLang="ko-KR" sz="2400" spc="-100" dirty="0"/>
          </a:p>
          <a:p>
            <a:r>
              <a:rPr lang="ko-KR" altLang="en-US" sz="2400" spc="-100" dirty="0"/>
              <a:t>다양한 국산 암호 제안 기법 적용</a:t>
            </a:r>
            <a:endParaRPr lang="en-US" altLang="ko-KR" sz="2400" spc="-100" dirty="0"/>
          </a:p>
          <a:p>
            <a:pPr lvl="1"/>
            <a:r>
              <a:rPr lang="ko-KR" altLang="en-US" sz="2000" spc="-100" dirty="0"/>
              <a:t>사전 테이블 연산</a:t>
            </a:r>
            <a:endParaRPr lang="en-US" altLang="ko-KR" sz="2000" spc="-100" dirty="0"/>
          </a:p>
          <a:p>
            <a:pPr lvl="1"/>
            <a:r>
              <a:rPr lang="ko-KR" altLang="en-US" sz="2000" spc="-100" dirty="0"/>
              <a:t>부채널 분석 내성</a:t>
            </a:r>
            <a:endParaRPr lang="en-US" altLang="ko-KR" sz="2000" spc="-100" dirty="0"/>
          </a:p>
          <a:p>
            <a:pPr lvl="1"/>
            <a:r>
              <a:rPr lang="ko-KR" altLang="en-US" sz="2000" spc="-100" dirty="0"/>
              <a:t>소프트웨어 최적화</a:t>
            </a:r>
            <a:endParaRPr lang="en-US" altLang="ko-KR" sz="2000" spc="-100" dirty="0"/>
          </a:p>
          <a:p>
            <a:pPr lvl="1"/>
            <a:endParaRPr lang="en-US" altLang="ko-KR" sz="2000" spc="-100" dirty="0"/>
          </a:p>
          <a:p>
            <a:r>
              <a:rPr lang="ko-KR" altLang="en-US" sz="2400" spc="-150" dirty="0"/>
              <a:t>국제 저널 투고 시 </a:t>
            </a:r>
            <a:r>
              <a:rPr lang="en-US" altLang="ko-KR" sz="2400" spc="-150" dirty="0"/>
              <a:t>SIMON/SPECK </a:t>
            </a:r>
            <a:r>
              <a:rPr lang="ko-KR" altLang="en-US" sz="2400" spc="-150" dirty="0"/>
              <a:t>등의 경량 암호와 비교 </a:t>
            </a:r>
            <a:endParaRPr lang="en-US" altLang="ko-KR" sz="2400" spc="-15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1" t="10101" r="10101" b="10101"/>
          <a:stretch/>
        </p:blipFill>
        <p:spPr>
          <a:xfrm>
            <a:off x="6052083" y="1609055"/>
            <a:ext cx="2304256" cy="23042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80112" y="3913311"/>
            <a:ext cx="3248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Fig 11. MSP430FR2433 </a:t>
            </a:r>
            <a:r>
              <a:rPr lang="en-US" altLang="ko-KR" sz="1400" dirty="0" err="1"/>
              <a:t>LaunchPad</a:t>
            </a:r>
            <a:r>
              <a:rPr lang="en-US" altLang="ko-KR" sz="1400" dirty="0"/>
              <a:t> kit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62180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Appendix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D8C04EA-F325-42E5-95C1-675610D5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16" y="908720"/>
            <a:ext cx="4906888" cy="720080"/>
          </a:xfrm>
        </p:spPr>
        <p:txBody>
          <a:bodyPr/>
          <a:lstStyle/>
          <a:p>
            <a:r>
              <a:rPr lang="en-US" altLang="ko-KR" dirty="0"/>
              <a:t>Code (Header)</a:t>
            </a:r>
            <a:endParaRPr lang="ko-KR" altLang="en-US" dirty="0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150FE8D6-2D0A-4867-8B19-13DF09121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10" y="1844824"/>
            <a:ext cx="5564779" cy="448595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4269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8840"/>
            <a:ext cx="4591122" cy="396286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Introduction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601216" y="908720"/>
            <a:ext cx="7355160" cy="720080"/>
          </a:xfrm>
        </p:spPr>
        <p:txBody>
          <a:bodyPr/>
          <a:lstStyle/>
          <a:p>
            <a:r>
              <a:rPr lang="en-US" altLang="ko-KR" dirty="0"/>
              <a:t>AES</a:t>
            </a:r>
            <a:r>
              <a:rPr lang="ko-KR" altLang="en-US" dirty="0"/>
              <a:t> </a:t>
            </a:r>
            <a:r>
              <a:rPr lang="en-US" altLang="ko-KR" dirty="0"/>
              <a:t>(Advanced Encryption Standard)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457200" y="1916832"/>
            <a:ext cx="4834880" cy="3345235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전세계 블록 암호 표준</a:t>
            </a:r>
            <a:endParaRPr lang="en-US" altLang="ko-KR" sz="2400" dirty="0"/>
          </a:p>
          <a:p>
            <a:pPr lvl="1"/>
            <a:r>
              <a:rPr lang="en-US" altLang="ko-KR" sz="2000" dirty="0"/>
              <a:t>FIPS 197</a:t>
            </a:r>
          </a:p>
          <a:p>
            <a:pPr lvl="1"/>
            <a:r>
              <a:rPr lang="en-US" altLang="ko-KR" sz="2000" dirty="0"/>
              <a:t>ISO/IEC 18033-3</a:t>
            </a:r>
          </a:p>
          <a:p>
            <a:pPr marL="457200" lvl="1" indent="0">
              <a:buNone/>
            </a:pPr>
            <a:endParaRPr lang="en-US" altLang="ko-KR" sz="2000" dirty="0"/>
          </a:p>
          <a:p>
            <a:r>
              <a:rPr lang="ko-KR" altLang="en-US" sz="2400" dirty="0"/>
              <a:t>다양한 모드 존재</a:t>
            </a:r>
            <a:endParaRPr lang="en-US" altLang="ko-KR" sz="2400" dirty="0"/>
          </a:p>
          <a:p>
            <a:pPr lvl="1"/>
            <a:r>
              <a:rPr lang="en-US" altLang="ko-KR" sz="2000" dirty="0"/>
              <a:t>ECB, CBC, CFB, OFB, </a:t>
            </a:r>
            <a:r>
              <a:rPr lang="en-US" altLang="ko-KR" sz="2000" b="1" dirty="0">
                <a:solidFill>
                  <a:srgbClr val="FF0000"/>
                </a:solidFill>
              </a:rPr>
              <a:t>CTR</a:t>
            </a:r>
          </a:p>
          <a:p>
            <a:endParaRPr lang="en-US" altLang="ko-K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382084" y="6084004"/>
            <a:ext cx="225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Fig 1. AES Structure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6479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Appendix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D8C04EA-F325-42E5-95C1-675610D5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16" y="908720"/>
            <a:ext cx="4906888" cy="720080"/>
          </a:xfrm>
        </p:spPr>
        <p:txBody>
          <a:bodyPr/>
          <a:lstStyle/>
          <a:p>
            <a:r>
              <a:rPr lang="en-US" altLang="ko-KR" dirty="0"/>
              <a:t>Code (Macro)</a:t>
            </a:r>
            <a:endParaRPr lang="ko-KR" altLang="en-US" dirty="0"/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32220527-8B64-4467-9862-4701AE840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1634119"/>
            <a:ext cx="5544616" cy="45287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0212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Appendix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78C389A-88C4-4F4C-A267-983A0E60A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16" y="908720"/>
            <a:ext cx="4906888" cy="720080"/>
          </a:xfrm>
        </p:spPr>
        <p:txBody>
          <a:bodyPr/>
          <a:lstStyle/>
          <a:p>
            <a:r>
              <a:rPr lang="en-US" altLang="ko-KR" dirty="0"/>
              <a:t>Code (Main)</a:t>
            </a:r>
            <a:endParaRPr lang="ko-KR" altLang="en-US" dirty="0"/>
          </a:p>
        </p:txBody>
      </p:sp>
      <p:pic>
        <p:nvPicPr>
          <p:cNvPr id="14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109330B6-4767-481D-A47F-57186338E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20" y="1912681"/>
            <a:ext cx="3394720" cy="4286035"/>
          </a:xfrm>
          <a:solidFill>
            <a:schemeClr val="accent2"/>
          </a:solidFill>
          <a:ln>
            <a:solidFill>
              <a:schemeClr val="tx1"/>
            </a:solidFill>
          </a:ln>
        </p:spPr>
      </p:pic>
      <p:pic>
        <p:nvPicPr>
          <p:cNvPr id="15" name="그림 14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717D023F-BF6E-437C-BEE6-77CD45C1A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17" y="1916832"/>
            <a:ext cx="3729232" cy="349616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8557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Appendix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A3FCF44-A6A5-46B0-9EF4-95E44C0E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16" y="908720"/>
            <a:ext cx="4906888" cy="720080"/>
          </a:xfrm>
        </p:spPr>
        <p:txBody>
          <a:bodyPr/>
          <a:lstStyle/>
          <a:p>
            <a:r>
              <a:rPr lang="en-US" altLang="ko-KR" dirty="0"/>
              <a:t>Code (Table)</a:t>
            </a:r>
            <a:endParaRPr lang="ko-KR" altLang="en-US" dirty="0"/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EDB2927F-C669-4CDC-98B7-C26C4E0EF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8" y="1772816"/>
            <a:ext cx="7250384" cy="44331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3034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Appendix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E9F42F-E1EE-4310-B80A-6AD2A048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16" y="908720"/>
            <a:ext cx="4906888" cy="720080"/>
          </a:xfrm>
        </p:spPr>
        <p:txBody>
          <a:bodyPr/>
          <a:lstStyle/>
          <a:p>
            <a:r>
              <a:rPr lang="en-US" altLang="ko-KR" dirty="0"/>
              <a:t>Code (Masking)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B577C3C-FA43-47B2-A5CE-C21DA75FD29A}"/>
              </a:ext>
            </a:extLst>
          </p:cNvPr>
          <p:cNvGrpSpPr/>
          <p:nvPr/>
        </p:nvGrpSpPr>
        <p:grpSpPr>
          <a:xfrm>
            <a:off x="1236754" y="1688819"/>
            <a:ext cx="6670491" cy="4764517"/>
            <a:chOff x="698726" y="1628800"/>
            <a:chExt cx="6670491" cy="476451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CE06ECD-0286-43F7-93E0-C9A110E1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726" y="1628800"/>
              <a:ext cx="2433134" cy="47645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01BCF44-029D-4914-BB51-C9C45F01E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5808" y="1628800"/>
              <a:ext cx="1934781" cy="47293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82B2F63-E47B-4875-BA11-9C9586EDD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121" y="1628800"/>
              <a:ext cx="1964096" cy="47152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06348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Appendix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F1E9F42F-E1EE-4310-B80A-6AD2A048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16" y="908720"/>
            <a:ext cx="4906888" cy="720080"/>
          </a:xfrm>
        </p:spPr>
        <p:txBody>
          <a:bodyPr/>
          <a:lstStyle/>
          <a:p>
            <a:r>
              <a:rPr lang="en-US" altLang="ko-KR" dirty="0"/>
              <a:t>Code (Masking)</a:t>
            </a:r>
            <a:endParaRPr lang="ko-KR" altLang="en-US" dirty="0"/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0313F532-5844-4C18-A1AC-48BC1F911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50" y="1680321"/>
            <a:ext cx="2487931" cy="48450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630E652-2BF3-425E-B386-3D20DFEA6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415" y="1680319"/>
            <a:ext cx="1964096" cy="4845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0DAFFC3-0F2C-45A4-B285-B154C28BF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680320"/>
            <a:ext cx="1964096" cy="4845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7904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Appendix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8110302-8F10-4708-9C6D-F3D86801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16" y="908720"/>
            <a:ext cx="4906888" cy="720080"/>
          </a:xfrm>
        </p:spPr>
        <p:txBody>
          <a:bodyPr/>
          <a:lstStyle/>
          <a:p>
            <a:r>
              <a:rPr lang="en-US" altLang="ko-KR" dirty="0"/>
              <a:t>Code (</a:t>
            </a:r>
            <a:r>
              <a:rPr lang="en-US" altLang="ko-KR" dirty="0" err="1"/>
              <a:t>Keyschedule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4" name="내용 개체 틀 4">
            <a:extLst>
              <a:ext uri="{FF2B5EF4-FFF2-40B4-BE49-F238E27FC236}">
                <a16:creationId xmlns:a16="http://schemas.microsoft.com/office/drawing/2014/main" id="{CD8E1BF8-1D66-4762-9225-5762BD4F6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19" y="1844824"/>
            <a:ext cx="2503499" cy="4342805"/>
          </a:xfr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98AEC1-5F15-45E4-8D14-0C11FBBB4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844824"/>
            <a:ext cx="2744771" cy="4342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203F2C-B8DD-47FA-9C3E-D56E6350A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81" y="1844824"/>
            <a:ext cx="1936853" cy="43646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9384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Appendix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B8110302-8F10-4708-9C6D-F3D86801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16" y="908720"/>
            <a:ext cx="4906888" cy="720080"/>
          </a:xfrm>
        </p:spPr>
        <p:txBody>
          <a:bodyPr/>
          <a:lstStyle/>
          <a:p>
            <a:r>
              <a:rPr lang="en-US" altLang="ko-KR" dirty="0"/>
              <a:t>Code (</a:t>
            </a:r>
            <a:r>
              <a:rPr lang="en-US" altLang="ko-KR" dirty="0" err="1"/>
              <a:t>Keyschedule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2800647-AC19-44C2-87D1-70C680A5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00808"/>
            <a:ext cx="1731387" cy="46652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EAB734-5F97-457B-B8BC-9897A21AB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700808"/>
            <a:ext cx="1512168" cy="46652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3804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Appendix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8110302-8F10-4708-9C6D-F3D86801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16" y="908720"/>
            <a:ext cx="4906888" cy="720080"/>
          </a:xfrm>
        </p:spPr>
        <p:txBody>
          <a:bodyPr/>
          <a:lstStyle/>
          <a:p>
            <a:r>
              <a:rPr lang="en-US" altLang="ko-KR" dirty="0"/>
              <a:t>Code (Encryption)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AC0657-D661-4C8D-ADEE-B969CE95A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399" y="1628800"/>
            <a:ext cx="2676559" cy="47822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91EEE3-9810-4BDE-94E1-2388B69EA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85" y="1628800"/>
            <a:ext cx="2248214" cy="47822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 descr="걸린, 검은색, 거리, 목재의이(가) 표시된 사진&#10;&#10;자동 생성된 설명">
            <a:extLst>
              <a:ext uri="{FF2B5EF4-FFF2-40B4-BE49-F238E27FC236}">
                <a16:creationId xmlns:a16="http://schemas.microsoft.com/office/drawing/2014/main" id="{1F5275A5-A4CA-4026-9F6B-08EDA87BF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628800"/>
            <a:ext cx="874917" cy="4782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6603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Appendix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B8110302-8F10-4708-9C6D-F3D86801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16" y="908720"/>
            <a:ext cx="4906888" cy="720080"/>
          </a:xfrm>
        </p:spPr>
        <p:txBody>
          <a:bodyPr/>
          <a:lstStyle/>
          <a:p>
            <a:r>
              <a:rPr lang="en-US" altLang="ko-KR" dirty="0"/>
              <a:t>Code (Encryption)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79B18D-EB4C-4DC5-ACAF-7CFE1CDF6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675971"/>
            <a:ext cx="2592288" cy="45719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 descr="목재의, 쥐고있는, 사람들, 표지판이(가) 표시된 사진&#10;&#10;자동 생성된 설명">
            <a:extLst>
              <a:ext uri="{FF2B5EF4-FFF2-40B4-BE49-F238E27FC236}">
                <a16:creationId xmlns:a16="http://schemas.microsoft.com/office/drawing/2014/main" id="{96BEC0E7-70BF-4BA1-9D72-B6B19D390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675971"/>
            <a:ext cx="1128145" cy="45719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7622311-1C73-4D05-B928-90A223FBA3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4" y="1675971"/>
            <a:ext cx="2126180" cy="45719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3596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Appendix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8110302-8F10-4708-9C6D-F3D86801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16" y="908720"/>
            <a:ext cx="4906888" cy="720080"/>
          </a:xfrm>
        </p:spPr>
        <p:txBody>
          <a:bodyPr/>
          <a:lstStyle/>
          <a:p>
            <a:r>
              <a:rPr lang="en-US" altLang="ko-KR" dirty="0"/>
              <a:t>Code (Encryption)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C1D497E-B44B-4988-84C1-AFF1234B0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1872208" cy="46229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B4F0E5-3F01-44CC-8BDB-B12DAD7CD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628801"/>
            <a:ext cx="1872209" cy="46500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3960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Introduction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601216" y="908720"/>
            <a:ext cx="7355160" cy="720080"/>
          </a:xfrm>
        </p:spPr>
        <p:txBody>
          <a:bodyPr/>
          <a:lstStyle/>
          <a:p>
            <a:r>
              <a:rPr lang="en-US" altLang="ko-KR" dirty="0"/>
              <a:t>AES-CTR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467544" y="1772817"/>
            <a:ext cx="3610744" cy="334523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AES Counter Mode</a:t>
            </a:r>
          </a:p>
          <a:p>
            <a:r>
              <a:rPr lang="ko-KR" altLang="en-US" sz="2400" b="1" dirty="0">
                <a:solidFill>
                  <a:srgbClr val="FF0000"/>
                </a:solidFill>
              </a:rPr>
              <a:t>병렬처리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r>
              <a:rPr lang="ko-KR" altLang="en-US" sz="2400" dirty="0"/>
              <a:t>가능</a:t>
            </a:r>
            <a:endParaRPr lang="en-US" altLang="ko-KR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336910"/>
            <a:ext cx="6696744" cy="2828394"/>
          </a:xfrm>
          <a:prstGeom prst="rect">
            <a:avLst/>
          </a:prstGeom>
        </p:spPr>
      </p:pic>
      <p:sp>
        <p:nvSpPr>
          <p:cNvPr id="13" name="내용 개체 틀 6"/>
          <p:cNvSpPr txBox="1">
            <a:spLocks/>
          </p:cNvSpPr>
          <p:nvPr/>
        </p:nvSpPr>
        <p:spPr>
          <a:xfrm>
            <a:off x="3821612" y="1772816"/>
            <a:ext cx="3872999" cy="334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128bits IV(Initial Vector)</a:t>
            </a:r>
          </a:p>
          <a:p>
            <a:pPr lvl="1"/>
            <a:r>
              <a:rPr lang="en-US" altLang="ko-KR" sz="2000" dirty="0"/>
              <a:t>96bits Nonce</a:t>
            </a:r>
          </a:p>
          <a:p>
            <a:pPr lvl="1"/>
            <a:r>
              <a:rPr lang="en-US" altLang="ko-KR" sz="2000" dirty="0"/>
              <a:t>32bits Counter</a:t>
            </a:r>
          </a:p>
          <a:p>
            <a:r>
              <a:rPr lang="en-US" altLang="ko-KR" sz="2400" dirty="0"/>
              <a:t>Counter</a:t>
            </a:r>
            <a:r>
              <a:rPr lang="ko-KR" altLang="en-US" sz="2400" dirty="0"/>
              <a:t>만 </a:t>
            </a:r>
            <a:r>
              <a:rPr lang="en-US" altLang="ko-KR" sz="2400" dirty="0"/>
              <a:t>1</a:t>
            </a:r>
            <a:r>
              <a:rPr lang="ko-KR" altLang="en-US" sz="2400" dirty="0"/>
              <a:t>씩 증가</a:t>
            </a:r>
            <a:endParaRPr lang="en-US" altLang="ko-KR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158086" y="6228020"/>
            <a:ext cx="275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Fig 2. AES-CTR Structure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372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References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9552" y="1268760"/>
            <a:ext cx="80648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dirty="0"/>
              <a:t>[1] C. </a:t>
            </a:r>
            <a:r>
              <a:rPr lang="en-US" altLang="ko-KR" dirty="0" err="1"/>
              <a:t>Herbst</a:t>
            </a:r>
            <a:r>
              <a:rPr lang="en-US" altLang="ko-KR" dirty="0"/>
              <a:t>, E. Oswald, and S. </a:t>
            </a:r>
            <a:r>
              <a:rPr lang="en-US" altLang="ko-KR" dirty="0" err="1"/>
              <a:t>Mangard</a:t>
            </a:r>
            <a:r>
              <a:rPr lang="en-US" altLang="ko-KR" dirty="0"/>
              <a:t>, “An </a:t>
            </a:r>
            <a:r>
              <a:rPr lang="en-US" altLang="ko-KR" dirty="0" err="1"/>
              <a:t>aes</a:t>
            </a:r>
            <a:r>
              <a:rPr lang="en-US" altLang="ko-KR" dirty="0"/>
              <a:t> smart card implementation resistant to power analysis attacks,” in International conference on applied cryptography and network security, pp. 239–252, Springer, 2006.</a:t>
            </a:r>
          </a:p>
          <a:p>
            <a:pPr>
              <a:lnSpc>
                <a:spcPct val="90000"/>
              </a:lnSpc>
            </a:pPr>
            <a:endParaRPr lang="en-US" altLang="ko-KR" dirty="0"/>
          </a:p>
          <a:p>
            <a:pPr>
              <a:lnSpc>
                <a:spcPct val="90000"/>
              </a:lnSpc>
            </a:pPr>
            <a:r>
              <a:rPr lang="en-US" altLang="ko-KR" dirty="0"/>
              <a:t>[2] D. </a:t>
            </a:r>
            <a:r>
              <a:rPr lang="en-US" altLang="ko-KR" dirty="0" err="1"/>
              <a:t>Dinu</a:t>
            </a:r>
            <a:r>
              <a:rPr lang="en-US" altLang="ko-KR" dirty="0"/>
              <a:t>, A. </a:t>
            </a:r>
            <a:r>
              <a:rPr lang="en-US" altLang="ko-KR" dirty="0" err="1"/>
              <a:t>Biryukov</a:t>
            </a:r>
            <a:r>
              <a:rPr lang="en-US" altLang="ko-KR" dirty="0"/>
              <a:t>, J. </a:t>
            </a:r>
            <a:r>
              <a:rPr lang="en-US" altLang="ko-KR" dirty="0" err="1"/>
              <a:t>Großsch</a:t>
            </a:r>
            <a:r>
              <a:rPr lang="en-US" altLang="ko-KR" dirty="0"/>
              <a:t> ̈</a:t>
            </a:r>
            <a:r>
              <a:rPr lang="en-US" altLang="ko-KR" dirty="0" err="1"/>
              <a:t>adl</a:t>
            </a:r>
            <a:r>
              <a:rPr lang="en-US" altLang="ko-KR" dirty="0"/>
              <a:t>, D. </a:t>
            </a:r>
            <a:r>
              <a:rPr lang="en-US" altLang="ko-KR" dirty="0" err="1"/>
              <a:t>Khovratovich</a:t>
            </a:r>
            <a:r>
              <a:rPr lang="en-US" altLang="ko-KR" dirty="0"/>
              <a:t>, Y. Le </a:t>
            </a:r>
            <a:r>
              <a:rPr lang="en-US" altLang="ko-KR" dirty="0" err="1"/>
              <a:t>Corre</a:t>
            </a:r>
            <a:r>
              <a:rPr lang="en-US" altLang="ko-KR" dirty="0"/>
              <a:t>, and L. </a:t>
            </a:r>
            <a:r>
              <a:rPr lang="en-US" altLang="ko-KR" dirty="0" err="1"/>
              <a:t>Perrin,“FELICS</a:t>
            </a:r>
            <a:r>
              <a:rPr lang="en-US" altLang="ko-KR" dirty="0"/>
              <a:t>–fair evaluation of lightweight cryptographic systems,” </a:t>
            </a:r>
            <a:r>
              <a:rPr lang="en-US" altLang="ko-KR" dirty="0" err="1"/>
              <a:t>inNIST</a:t>
            </a:r>
            <a:r>
              <a:rPr lang="en-US" altLang="ko-KR" dirty="0"/>
              <a:t> </a:t>
            </a:r>
            <a:r>
              <a:rPr lang="en-US" altLang="ko-KR" dirty="0" err="1"/>
              <a:t>Workshopon</a:t>
            </a:r>
            <a:r>
              <a:rPr lang="en-US" altLang="ko-KR" dirty="0"/>
              <a:t> Lightweight Cryptography, vol. 128, 2015.</a:t>
            </a:r>
          </a:p>
          <a:p>
            <a:pPr>
              <a:lnSpc>
                <a:spcPct val="90000"/>
              </a:lnSpc>
            </a:pPr>
            <a:endParaRPr lang="en-US" altLang="ko-KR" dirty="0"/>
          </a:p>
          <a:p>
            <a:pPr>
              <a:lnSpc>
                <a:spcPct val="90000"/>
              </a:lnSpc>
            </a:pPr>
            <a:r>
              <a:rPr lang="en-US" altLang="ko-KR" dirty="0"/>
              <a:t>[3] D. </a:t>
            </a:r>
            <a:r>
              <a:rPr lang="en-US" altLang="ko-KR" dirty="0" err="1"/>
              <a:t>Otteet</a:t>
            </a:r>
            <a:r>
              <a:rPr lang="en-US" altLang="ko-KR" dirty="0"/>
              <a:t> al., “AVR-crypto-</a:t>
            </a:r>
            <a:r>
              <a:rPr lang="en-US" altLang="ko-KR" dirty="0" err="1"/>
              <a:t>lib,”Online</a:t>
            </a:r>
            <a:r>
              <a:rPr lang="en-US" altLang="ko-KR" dirty="0"/>
              <a:t>: http://www. das–labor. org/wiki/AVR–Crypto–Lib/</a:t>
            </a:r>
            <a:r>
              <a:rPr lang="en-US" altLang="ko-KR" dirty="0" err="1"/>
              <a:t>en</a:t>
            </a:r>
            <a:r>
              <a:rPr lang="en-US" altLang="ko-KR" dirty="0"/>
              <a:t>, 2009.</a:t>
            </a:r>
          </a:p>
          <a:p>
            <a:pPr>
              <a:lnSpc>
                <a:spcPct val="90000"/>
              </a:lnSpc>
            </a:pPr>
            <a:endParaRPr lang="ko-KR" altLang="en-US" dirty="0"/>
          </a:p>
          <a:p>
            <a:pPr>
              <a:lnSpc>
                <a:spcPct val="90000"/>
              </a:lnSpc>
            </a:pPr>
            <a:r>
              <a:rPr lang="en-US" altLang="ko-KR" dirty="0"/>
              <a:t>[4] H. </a:t>
            </a:r>
            <a:r>
              <a:rPr lang="en-US" altLang="ko-KR" dirty="0" err="1"/>
              <a:t>Seo</a:t>
            </a:r>
            <a:r>
              <a:rPr lang="en-US" altLang="ko-KR" dirty="0"/>
              <a:t>, I. </a:t>
            </a:r>
            <a:r>
              <a:rPr lang="en-US" altLang="ko-KR" dirty="0" err="1"/>
              <a:t>Jeong</a:t>
            </a:r>
            <a:r>
              <a:rPr lang="en-US" altLang="ko-KR" dirty="0"/>
              <a:t>, J. Lee, and W. Kim, “Compact implementations of ARX-based block ciphers on </a:t>
            </a:r>
            <a:r>
              <a:rPr lang="en-US" altLang="ko-KR" dirty="0" err="1"/>
              <a:t>IoT</a:t>
            </a:r>
            <a:r>
              <a:rPr lang="en-US" altLang="ko-KR" dirty="0"/>
              <a:t> processors,” ACM TECS, 2018.</a:t>
            </a:r>
          </a:p>
          <a:p>
            <a:pPr>
              <a:lnSpc>
                <a:spcPct val="90000"/>
              </a:lnSpc>
            </a:pPr>
            <a:endParaRPr lang="en-US" altLang="ko-KR" dirty="0"/>
          </a:p>
          <a:p>
            <a:pPr>
              <a:lnSpc>
                <a:spcPct val="90000"/>
              </a:lnSpc>
            </a:pPr>
            <a:r>
              <a:rPr lang="en-US" altLang="ko-KR" dirty="0"/>
              <a:t>[5] E. Park, S. Oh, and J. Ha, “Masking-based block cipher LEA resistant to side channel attacks,” KIISC, 2017.</a:t>
            </a:r>
          </a:p>
          <a:p>
            <a:pPr>
              <a:lnSpc>
                <a:spcPct val="90000"/>
              </a:lnSpc>
            </a:pPr>
            <a:endParaRPr lang="en-US" altLang="ko-KR" dirty="0"/>
          </a:p>
          <a:p>
            <a:pPr>
              <a:lnSpc>
                <a:spcPct val="90000"/>
              </a:lnSpc>
            </a:pPr>
            <a:r>
              <a:rPr lang="en-US" altLang="ko-KR" dirty="0"/>
              <a:t>[6] K. H. </a:t>
            </a:r>
            <a:r>
              <a:rPr lang="en-US" altLang="ko-KR"/>
              <a:t>Kim, </a:t>
            </a:r>
            <a:r>
              <a:rPr lang="en-US" altLang="ko-KR" dirty="0"/>
              <a:t>H. J. </a:t>
            </a:r>
            <a:r>
              <a:rPr lang="en-US" altLang="ko-KR" dirty="0" err="1"/>
              <a:t>Seo</a:t>
            </a:r>
            <a:r>
              <a:rPr lang="en-US" altLang="ko-KR" dirty="0"/>
              <a:t>, “Implementation of Optimized 1st-Order Masking AES Algorithm Against Side-Channel-analysis,” KIPS, 2019.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085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188" y="3543945"/>
            <a:ext cx="3886444" cy="25759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Side Channel Attack(SCA)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33452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pc="-100" dirty="0"/>
              <a:t>연산 중 발생하는 </a:t>
            </a:r>
            <a:r>
              <a:rPr lang="ko-KR" altLang="en-US" sz="2400" b="1" spc="-100" dirty="0">
                <a:solidFill>
                  <a:srgbClr val="FF0000"/>
                </a:solidFill>
              </a:rPr>
              <a:t>부가적 요소</a:t>
            </a:r>
            <a:r>
              <a:rPr lang="ko-KR" altLang="en-US" sz="2400" spc="-100" dirty="0"/>
              <a:t>를 이용한 공격</a:t>
            </a:r>
            <a:endParaRPr lang="en-US" altLang="ko-KR" sz="2400" spc="-100" dirty="0"/>
          </a:p>
          <a:p>
            <a:pPr>
              <a:lnSpc>
                <a:spcPct val="120000"/>
              </a:lnSpc>
            </a:pPr>
            <a:r>
              <a:rPr lang="en-US" altLang="ko-KR" sz="2400" dirty="0"/>
              <a:t>Power Analysis</a:t>
            </a:r>
          </a:p>
          <a:p>
            <a:pPr lvl="1"/>
            <a:r>
              <a:rPr lang="en-US" altLang="ko-KR" sz="2000" dirty="0"/>
              <a:t>SPA(Simple Power Analysis)</a:t>
            </a:r>
          </a:p>
          <a:p>
            <a:pPr lvl="1"/>
            <a:r>
              <a:rPr lang="en-US" altLang="ko-KR" sz="2000" dirty="0"/>
              <a:t>DPA(Differential Power Analysis)</a:t>
            </a:r>
          </a:p>
          <a:p>
            <a:pPr lvl="1"/>
            <a:r>
              <a:rPr lang="en-US" altLang="ko-KR" sz="2000" dirty="0"/>
              <a:t>CPA(Correlation Power Analysis)</a:t>
            </a:r>
          </a:p>
        </p:txBody>
      </p:sp>
      <p:sp>
        <p:nvSpPr>
          <p:cNvPr id="4" name="타원 3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Introduction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67179" y="6136437"/>
            <a:ext cx="312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Fig 3. Power Analysis Attack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176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Masking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044984"/>
            <a:ext cx="3384376" cy="4235560"/>
          </a:xfrm>
        </p:spPr>
      </p:pic>
      <p:sp>
        <p:nvSpPr>
          <p:cNvPr id="4" name="타원 3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Introduction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57200" y="1916832"/>
            <a:ext cx="4834880" cy="334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00" dirty="0"/>
              <a:t>SCA Countermeasure</a:t>
            </a:r>
          </a:p>
          <a:p>
            <a:pPr lvl="1"/>
            <a:r>
              <a:rPr lang="ko-KR" altLang="en-US" sz="2000" spc="-100" dirty="0"/>
              <a:t>전력 분석 방해</a:t>
            </a:r>
            <a:endParaRPr lang="en-US" altLang="ko-KR" sz="2000" spc="-100" dirty="0"/>
          </a:p>
          <a:p>
            <a:pPr marL="457200" lvl="1" indent="0">
              <a:buNone/>
            </a:pPr>
            <a:endParaRPr lang="en-US" altLang="ko-KR" sz="2000" spc="-100" dirty="0"/>
          </a:p>
          <a:p>
            <a:r>
              <a:rPr lang="ko-KR" altLang="en-US" sz="2400" dirty="0"/>
              <a:t>공개된</a:t>
            </a:r>
            <a:r>
              <a:rPr lang="en-US" altLang="ko-KR" sz="2400" baseline="30000" dirty="0"/>
              <a:t>[1]</a:t>
            </a:r>
            <a:r>
              <a:rPr lang="ko-KR" altLang="en-US" sz="2400" dirty="0"/>
              <a:t> 마스킹 기법 응용</a:t>
            </a:r>
            <a:endParaRPr lang="en-US" altLang="ko-KR" sz="2400" dirty="0"/>
          </a:p>
          <a:p>
            <a:pPr lvl="1"/>
            <a:r>
              <a:rPr lang="en-US" altLang="ko-KR" sz="2000" dirty="0"/>
              <a:t>8bits Microcontroller </a:t>
            </a:r>
            <a:r>
              <a:rPr lang="ko-KR" altLang="en-US" sz="2000" b="1" dirty="0">
                <a:solidFill>
                  <a:srgbClr val="FF0000"/>
                </a:solidFill>
              </a:rPr>
              <a:t>최적 구현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52918" y="5867980"/>
            <a:ext cx="257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Fig 4. Masking Process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5261335"/>
            <a:ext cx="1912786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62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59532" y="1844824"/>
            <a:ext cx="83529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FACE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407760" y="5281463"/>
            <a:ext cx="4256473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bg1"/>
                </a:solidFill>
              </a:rPr>
              <a:t>FACE-LIGHT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3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168895"/>
            <a:ext cx="5234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</a:rPr>
              <a:t>FACE–LIGHT: Fast AES CTR Mode Encryption for Low-end Microcontrollers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4462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FACE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01216" y="908720"/>
            <a:ext cx="4906888" cy="720080"/>
          </a:xfrm>
        </p:spPr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2"/>
              <p:cNvSpPr txBox="1">
                <a:spLocks/>
              </p:cNvSpPr>
              <p:nvPr/>
            </p:nvSpPr>
            <p:spPr>
              <a:xfrm>
                <a:off x="606388" y="1833776"/>
                <a:ext cx="7931225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2400" dirty="0"/>
                  <a:t>AES-CTR</a:t>
                </a:r>
                <a:r>
                  <a:rPr lang="ko-KR" altLang="en-US" sz="2400" dirty="0"/>
                  <a:t>의 특징을 활용한 최적화 구현 기법</a:t>
                </a:r>
                <a:endParaRPr lang="en-US" altLang="ko-KR" sz="2400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2000" dirty="0"/>
                  <a:t>마지막</a:t>
                </a:r>
                <a:r>
                  <a:rPr lang="en-US" altLang="ko-KR" sz="2000" dirty="0"/>
                  <a:t> byte</a:t>
                </a:r>
                <a:r>
                  <a:rPr lang="ko-KR" altLang="en-US" sz="2000" dirty="0"/>
                  <a:t>는 </a:t>
                </a:r>
                <a:r>
                  <a:rPr lang="en-US" altLang="ko-KR" sz="2000" dirty="0"/>
                  <a:t>Counter </a:t>
                </a:r>
                <a:r>
                  <a:rPr lang="ko-KR" altLang="en-US" sz="2000" dirty="0"/>
                  <a:t>값을 저장</a:t>
                </a:r>
                <a:endParaRPr lang="en-US" altLang="ko-KR" sz="2000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2000" dirty="0"/>
                  <a:t>첫 블록과 다음 블록의 차이는 </a:t>
                </a:r>
                <a:r>
                  <a:rPr lang="ko-KR" altLang="en-US" sz="2000" b="1" dirty="0">
                    <a:solidFill>
                      <a:srgbClr val="FF0000"/>
                    </a:solidFill>
                  </a:rPr>
                  <a:t>마지막 </a:t>
                </a:r>
                <a:r>
                  <a:rPr lang="en-US" altLang="ko-KR" sz="2000" b="1" dirty="0">
                    <a:solidFill>
                      <a:srgbClr val="FF0000"/>
                    </a:solidFill>
                  </a:rPr>
                  <a:t>byte</a:t>
                </a:r>
              </a:p>
              <a:p>
                <a:pPr lvl="1">
                  <a:lnSpc>
                    <a:spcPct val="120000"/>
                  </a:lnSpc>
                </a:pPr>
                <a:endParaRPr lang="en-US" altLang="ko-KR" sz="2000" b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2400" dirty="0"/>
                  <a:t>Counter</a:t>
                </a:r>
                <a:r>
                  <a:rPr lang="ko-KR" altLang="en-US" sz="2400" dirty="0"/>
                  <a:t>를 제외하고 반복되는 부분을 저장</a:t>
                </a:r>
                <a:endParaRPr lang="en-US" altLang="ko-KR" sz="2400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2000" dirty="0"/>
                  <a:t>사전 테이블</a:t>
                </a:r>
                <a:r>
                  <a:rPr lang="en-US" altLang="ko-KR" sz="2000" dirty="0"/>
                  <a:t>(Look Up Table, </a:t>
                </a:r>
                <a:r>
                  <a:rPr lang="en-US" altLang="ko-KR" sz="2000" b="1" dirty="0">
                    <a:solidFill>
                      <a:srgbClr val="FF0000"/>
                    </a:solidFill>
                  </a:rPr>
                  <a:t>LUT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로 저장</a:t>
                </a:r>
                <a:endParaRPr lang="en-US" altLang="ko-KR" sz="2000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2000" dirty="0"/>
                  <a:t>특정 </a:t>
                </a:r>
                <a:r>
                  <a:rPr lang="en-US" altLang="ko-KR" sz="2000" dirty="0"/>
                  <a:t>Round</a:t>
                </a:r>
                <a:r>
                  <a:rPr lang="ko-KR" altLang="en-US" sz="2000" dirty="0"/>
                  <a:t>마다 정해진 </a:t>
                </a:r>
                <a:r>
                  <a:rPr lang="en-US" altLang="ko-KR" sz="2000" dirty="0"/>
                  <a:t>LUT</a:t>
                </a:r>
                <a:r>
                  <a:rPr lang="ko-KR" altLang="en-US" sz="2000" dirty="0"/>
                  <a:t>를 참조</a:t>
                </a:r>
                <a:endParaRPr lang="en-US" altLang="ko-KR" sz="2000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2000" dirty="0"/>
                  <a:t>총 </a:t>
                </a:r>
                <a:r>
                  <a:rPr lang="en-US" altLang="ko-KR" sz="2000" dirty="0"/>
                  <a:t>5</a:t>
                </a:r>
                <a:r>
                  <a:rPr lang="ko-KR" altLang="en-US" sz="2000" dirty="0"/>
                  <a:t>개의 </a:t>
                </a:r>
                <a:r>
                  <a:rPr lang="en-US" altLang="ko-KR" sz="2000" dirty="0"/>
                  <a:t>LUT</a:t>
                </a:r>
                <a:r>
                  <a:rPr lang="ko-KR" altLang="en-US" sz="2000" dirty="0"/>
                  <a:t>가 필요 </a:t>
                </a:r>
                <a:r>
                  <a:rPr lang="en-US" altLang="ko-KR" sz="2000" dirty="0"/>
                  <a:t>(</a:t>
                </a:r>
                <a:r>
                  <a:rPr lang="ko-KR" altLang="en-US" sz="2000" b="1" dirty="0">
                    <a:solidFill>
                      <a:srgbClr val="FF0000"/>
                    </a:solidFill>
                  </a:rPr>
                  <a:t>약 </a:t>
                </a:r>
                <a:r>
                  <a:rPr lang="en-US" altLang="ko-KR" sz="2000" b="1" dirty="0">
                    <a:solidFill>
                      <a:srgbClr val="FF0000"/>
                    </a:solidFill>
                  </a:rPr>
                  <a:t>5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𝑲𝑩</m:t>
                    </m:r>
                  </m:oMath>
                </a14:m>
                <a:r>
                  <a:rPr lang="en-US" altLang="ko-KR" sz="2000" dirty="0"/>
                  <a:t>)</a:t>
                </a:r>
              </a:p>
              <a:p>
                <a:pPr lvl="1">
                  <a:lnSpc>
                    <a:spcPct val="120000"/>
                  </a:lnSpc>
                </a:pPr>
                <a:endParaRPr lang="en-US" altLang="ko-KR" sz="2000" dirty="0"/>
              </a:p>
              <a:p>
                <a:pPr>
                  <a:lnSpc>
                    <a:spcPct val="120000"/>
                  </a:lnSpc>
                </a:pPr>
                <a:r>
                  <a:rPr lang="en-US" altLang="ko-KR" sz="2400" dirty="0"/>
                  <a:t>Counter</a:t>
                </a:r>
                <a:r>
                  <a:rPr lang="ko-KR" altLang="en-US" sz="2400" dirty="0"/>
                  <a:t> 값 변화에 따라 일정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주기마다</a:t>
                </a:r>
                <a:r>
                  <a:rPr lang="en-US" altLang="ko-KR" sz="2400" dirty="0"/>
                  <a:t> </a:t>
                </a:r>
                <a:r>
                  <a:rPr lang="en-US" altLang="ko-KR" sz="2400" b="1" dirty="0">
                    <a:solidFill>
                      <a:srgbClr val="FF0000"/>
                    </a:solidFill>
                  </a:rPr>
                  <a:t>LUT </a:t>
                </a:r>
                <a:r>
                  <a:rPr lang="ko-KR" altLang="en-US" sz="2400" b="1" dirty="0">
                    <a:solidFill>
                      <a:srgbClr val="FF0000"/>
                    </a:solidFill>
                  </a:rPr>
                  <a:t>업데이트 필요</a:t>
                </a:r>
                <a:endParaRPr lang="en-US" altLang="ko-KR" sz="24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sz="2000" dirty="0"/>
              </a:p>
            </p:txBody>
          </p:sp>
        </mc:Choice>
        <mc:Fallback xmlns="">
          <p:sp>
            <p:nvSpPr>
              <p:cNvPr id="13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88" y="1833776"/>
                <a:ext cx="7931225" cy="4392488"/>
              </a:xfrm>
              <a:prstGeom prst="rect">
                <a:avLst/>
              </a:prstGeom>
              <a:blipFill>
                <a:blip r:embed="rId3"/>
                <a:stretch>
                  <a:fillRect l="-845" t="-2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264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</TotalTime>
  <Words>1806</Words>
  <Application>Microsoft Office PowerPoint</Application>
  <PresentationFormat>화면 슬라이드 쇼(4:3)</PresentationFormat>
  <Paragraphs>463</Paragraphs>
  <Slides>50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HY헤드라인M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AES (Advanced Encryption Standard)</vt:lpstr>
      <vt:lpstr>AES-CTR</vt:lpstr>
      <vt:lpstr>Side Channel Attack(SCA)</vt:lpstr>
      <vt:lpstr>Masking</vt:lpstr>
      <vt:lpstr>PowerPoint 프레젠테이션</vt:lpstr>
      <vt:lpstr>Outline</vt:lpstr>
      <vt:lpstr>PowerPoint 프레젠테이션</vt:lpstr>
      <vt:lpstr>Structure (Round 0)</vt:lpstr>
      <vt:lpstr>Structure (Round 1)</vt:lpstr>
      <vt:lpstr>Structure (Round 1+)</vt:lpstr>
      <vt:lpstr>Structure (Round 2)</vt:lpstr>
      <vt:lpstr>Structure (Round 2+)</vt:lpstr>
      <vt:lpstr>PowerPoint 프레젠테이션</vt:lpstr>
      <vt:lpstr>PowerPoint 프레젠테이션</vt:lpstr>
      <vt:lpstr>Target Board</vt:lpstr>
      <vt:lpstr>Overview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Look Up Table Structure</vt:lpstr>
      <vt:lpstr>Extended FACE</vt:lpstr>
      <vt:lpstr>Evaluation (Calculating Speed)</vt:lpstr>
      <vt:lpstr>Evaluation (vs FACE)</vt:lpstr>
      <vt:lpstr>Evaluation (Side Channel Attack Resistance)</vt:lpstr>
      <vt:lpstr>Evaluation (vs LEA)</vt:lpstr>
      <vt:lpstr>PowerPoint 프레젠테이션</vt:lpstr>
      <vt:lpstr>Contribution</vt:lpstr>
      <vt:lpstr>Future Work</vt:lpstr>
      <vt:lpstr>PowerPoint 프레젠테이션</vt:lpstr>
      <vt:lpstr>Code (Header)</vt:lpstr>
      <vt:lpstr>Code (Macro)</vt:lpstr>
      <vt:lpstr>Code (Main)</vt:lpstr>
      <vt:lpstr>Code (Table)</vt:lpstr>
      <vt:lpstr>Code (Masking)</vt:lpstr>
      <vt:lpstr>Code (Masking)</vt:lpstr>
      <vt:lpstr>Code (Keyschedule)</vt:lpstr>
      <vt:lpstr>Code (Keyschedule)</vt:lpstr>
      <vt:lpstr>Code (Encryption)</vt:lpstr>
      <vt:lpstr>Code (Encryption)</vt:lpstr>
      <vt:lpstr>Code (Encryption)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김경호</cp:lastModifiedBy>
  <cp:revision>125</cp:revision>
  <dcterms:created xsi:type="dcterms:W3CDTF">2016-11-03T20:47:04Z</dcterms:created>
  <dcterms:modified xsi:type="dcterms:W3CDTF">2019-10-16T13:53:50Z</dcterms:modified>
</cp:coreProperties>
</file>